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7"/>
  </p:notesMasterIdLst>
  <p:sldIdLst>
    <p:sldId id="256" r:id="rId2"/>
    <p:sldId id="257" r:id="rId3"/>
    <p:sldId id="262" r:id="rId4"/>
    <p:sldId id="264" r:id="rId5"/>
    <p:sldId id="263" r:id="rId6"/>
  </p:sldIdLst>
  <p:sldSz cx="9906000" cy="6858000" type="A4"/>
  <p:notesSz cx="6858000" cy="9144000"/>
  <p:embeddedFontLst>
    <p:embeddedFont>
      <p:font typeface="Calibri" panose="020F0502020204030204" pitchFamily="34" charset="0"/>
      <p:regular r:id="rId8"/>
      <p:bold r:id="rId9"/>
      <p:italic r:id="rId10"/>
      <p:boldItalic r:id="rId11"/>
    </p:embeddedFont>
    <p:embeddedFont>
      <p:font typeface="Proxima Nova" panose="020B060402020202020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8" roundtripDataSignature="AMtx7mjWk+i/zmERXqhKQadjb23q5gSpY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129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notesMaster" Target="notesMasters/notesMaster1.xml"/><Relationship Id="rId12" Type="http://schemas.openxmlformats.org/officeDocument/2006/relationships/font" Target="fonts/font5.fntdata"/><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88367285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39848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40074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4: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7617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7: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96397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6" name="Google Shape;146;p6: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7732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0"/>
          <p:cNvSpPr txBox="1">
            <a:spLocks noGrp="1"/>
          </p:cNvSpPr>
          <p:nvPr>
            <p:ph type="ctrTitle"/>
          </p:nvPr>
        </p:nvSpPr>
        <p:spPr>
          <a:xfrm>
            <a:off x="742950" y="1122363"/>
            <a:ext cx="84201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subTitle" idx="1"/>
          </p:nvPr>
        </p:nvSpPr>
        <p:spPr>
          <a:xfrm>
            <a:off x="1238250" y="3602038"/>
            <a:ext cx="74295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0"/>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5251054"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917179"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1"/>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1"/>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675879" y="1709740"/>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675879" y="4589465"/>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2"/>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68232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682329"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4"/>
          <p:cNvSpPr txBox="1">
            <a:spLocks noGrp="1"/>
          </p:cNvSpPr>
          <p:nvPr>
            <p:ph type="body" idx="2"/>
          </p:nvPr>
        </p:nvSpPr>
        <p:spPr>
          <a:xfrm>
            <a:off x="682329"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4"/>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4211340" y="987427"/>
            <a:ext cx="5014913"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7"/>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7"/>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4211340" y="987427"/>
            <a:ext cx="5014913" cy="4873625"/>
          </a:xfrm>
          <a:prstGeom prst="rect">
            <a:avLst/>
          </a:prstGeom>
          <a:noFill/>
          <a:ln>
            <a:noFill/>
          </a:ln>
        </p:spPr>
      </p:sp>
      <p:sp>
        <p:nvSpPr>
          <p:cNvPr id="64" name="Google Shape;64;p18"/>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8"/>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9"/>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9"/>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9"/>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www.instagram.com/jef_hungary/" TargetMode="External"/><Relationship Id="rId4" Type="http://schemas.openxmlformats.org/officeDocument/2006/relationships/hyperlink" Target="https://www.facebook.com/jefhungary"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s://www.instagram.com/jef_moldov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417250" y="395056"/>
            <a:ext cx="9055224" cy="6067888"/>
          </a:xfrm>
          <a:prstGeom prst="rect">
            <a:avLst/>
          </a:prstGeom>
          <a:noFill/>
          <a:ln w="76200" cap="flat" cmpd="sng">
            <a:solidFill>
              <a:srgbClr val="00C15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5" name="Google Shape;85;p1"/>
          <p:cNvSpPr txBox="1"/>
          <p:nvPr/>
        </p:nvSpPr>
        <p:spPr>
          <a:xfrm>
            <a:off x="1163782" y="2088140"/>
            <a:ext cx="7578436" cy="175432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5400" b="0" i="0" u="none" strike="noStrike" cap="none">
                <a:solidFill>
                  <a:srgbClr val="00C158"/>
                </a:solidFill>
                <a:latin typeface="Proxima Nova"/>
                <a:ea typeface="Proxima Nova"/>
                <a:cs typeface="Proxima Nova"/>
                <a:sym typeface="Proxima Nova"/>
              </a:rPr>
              <a:t>Monitoring Committee Sections Update</a:t>
            </a:r>
            <a:endParaRPr/>
          </a:p>
        </p:txBody>
      </p:sp>
      <p:pic>
        <p:nvPicPr>
          <p:cNvPr id="89" name="Google Shape;89;p1"/>
          <p:cNvPicPr preferRelativeResize="0"/>
          <p:nvPr/>
        </p:nvPicPr>
        <p:blipFill rotWithShape="1">
          <a:blip r:embed="rId3">
            <a:alphaModFix/>
          </a:blip>
          <a:srcRect/>
          <a:stretch/>
        </p:blipFill>
        <p:spPr>
          <a:xfrm>
            <a:off x="7345633" y="4691640"/>
            <a:ext cx="1205459" cy="1446551"/>
          </a:xfrm>
          <a:prstGeom prst="rect">
            <a:avLst/>
          </a:prstGeom>
          <a:noFill/>
          <a:ln>
            <a:noFill/>
          </a:ln>
        </p:spPr>
      </p:pic>
      <p:pic>
        <p:nvPicPr>
          <p:cNvPr id="90" name="Google Shape;90;p1"/>
          <p:cNvPicPr preferRelativeResize="0"/>
          <p:nvPr/>
        </p:nvPicPr>
        <p:blipFill rotWithShape="1">
          <a:blip r:embed="rId4">
            <a:alphaModFix/>
          </a:blip>
          <a:srcRect/>
          <a:stretch/>
        </p:blipFill>
        <p:spPr>
          <a:xfrm>
            <a:off x="4850780" y="4874156"/>
            <a:ext cx="872083" cy="1081520"/>
          </a:xfrm>
          <a:prstGeom prst="rect">
            <a:avLst/>
          </a:prstGeom>
          <a:noFill/>
          <a:ln>
            <a:noFill/>
          </a:ln>
        </p:spPr>
      </p:pic>
      <p:pic>
        <p:nvPicPr>
          <p:cNvPr id="91" name="Google Shape;91;p1" descr="Flag Map of Hungary | Free Vector Maps | Hungary, Hungary flag, Flag"/>
          <p:cNvPicPr preferRelativeResize="0"/>
          <p:nvPr/>
        </p:nvPicPr>
        <p:blipFill rotWithShape="1">
          <a:blip r:embed="rId5">
            <a:alphaModFix/>
          </a:blip>
          <a:srcRect/>
          <a:stretch/>
        </p:blipFill>
        <p:spPr>
          <a:xfrm>
            <a:off x="1426919" y="4739506"/>
            <a:ext cx="1801091" cy="1350818"/>
          </a:xfrm>
          <a:prstGeom prst="rect">
            <a:avLst/>
          </a:prstGeom>
          <a:noFill/>
          <a:ln>
            <a:noFill/>
          </a:ln>
        </p:spPr>
      </p:pic>
      <p:pic>
        <p:nvPicPr>
          <p:cNvPr id="92" name="Google Shape;92;p1" descr="Image"/>
          <p:cNvPicPr preferRelativeResize="0"/>
          <p:nvPr/>
        </p:nvPicPr>
        <p:blipFill rotWithShape="1">
          <a:blip r:embed="rId6">
            <a:alphaModFix/>
          </a:blip>
          <a:srcRect/>
          <a:stretch/>
        </p:blipFill>
        <p:spPr>
          <a:xfrm>
            <a:off x="4442784" y="681558"/>
            <a:ext cx="1004156" cy="100415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
          <p:cNvSpPr/>
          <p:nvPr/>
        </p:nvSpPr>
        <p:spPr>
          <a:xfrm>
            <a:off x="417250" y="395056"/>
            <a:ext cx="9055224" cy="6067888"/>
          </a:xfrm>
          <a:prstGeom prst="rect">
            <a:avLst/>
          </a:prstGeom>
          <a:noFill/>
          <a:ln w="76200" cap="flat" cmpd="sng">
            <a:solidFill>
              <a:srgbClr val="00C15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8" name="Google Shape;98;p2"/>
          <p:cNvSpPr txBox="1"/>
          <p:nvPr/>
        </p:nvSpPr>
        <p:spPr>
          <a:xfrm>
            <a:off x="1910314" y="638844"/>
            <a:ext cx="2847469"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5400" b="0" i="0" u="none" strike="noStrike" cap="none">
                <a:solidFill>
                  <a:srgbClr val="00C158"/>
                </a:solidFill>
                <a:latin typeface="Proxima Nova"/>
                <a:ea typeface="Proxima Nova"/>
                <a:cs typeface="Proxima Nova"/>
                <a:sym typeface="Proxima Nova"/>
              </a:rPr>
              <a:t>Context</a:t>
            </a:r>
            <a:endParaRPr/>
          </a:p>
        </p:txBody>
      </p:sp>
      <p:pic>
        <p:nvPicPr>
          <p:cNvPr id="99" name="Google Shape;99;p2" descr="Image"/>
          <p:cNvPicPr preferRelativeResize="0"/>
          <p:nvPr/>
        </p:nvPicPr>
        <p:blipFill rotWithShape="1">
          <a:blip r:embed="rId3">
            <a:alphaModFix/>
          </a:blip>
          <a:srcRect/>
          <a:stretch/>
        </p:blipFill>
        <p:spPr>
          <a:xfrm>
            <a:off x="661704" y="598431"/>
            <a:ext cx="1004156" cy="1004156"/>
          </a:xfrm>
          <a:prstGeom prst="rect">
            <a:avLst/>
          </a:prstGeom>
          <a:noFill/>
          <a:ln>
            <a:noFill/>
          </a:ln>
        </p:spPr>
      </p:pic>
      <p:sp>
        <p:nvSpPr>
          <p:cNvPr id="100" name="Google Shape;100;p2"/>
          <p:cNvSpPr txBox="1"/>
          <p:nvPr/>
        </p:nvSpPr>
        <p:spPr>
          <a:xfrm>
            <a:off x="661704" y="1637415"/>
            <a:ext cx="8810700" cy="3739445"/>
          </a:xfrm>
          <a:prstGeom prst="rect">
            <a:avLst/>
          </a:prstGeom>
          <a:noFill/>
          <a:ln>
            <a:noFill/>
          </a:ln>
        </p:spPr>
        <p:txBody>
          <a:bodyPr spcFirstLastPara="1" wrap="square" lIns="91425" tIns="45700" rIns="91425" bIns="45700" anchor="t" anchorCtr="0">
            <a:spAutoFit/>
          </a:bodyPr>
          <a:lstStyle/>
          <a:p>
            <a:pPr marL="342900" marR="0" lvl="0" indent="-342900" algn="l" rtl="0">
              <a:lnSpc>
                <a:spcPct val="150000"/>
              </a:lnSpc>
              <a:spcBef>
                <a:spcPts val="0"/>
              </a:spcBef>
              <a:spcAft>
                <a:spcPts val="0"/>
              </a:spcAft>
              <a:buClr>
                <a:srgbClr val="00C158"/>
              </a:buClr>
              <a:buSzPts val="1600"/>
              <a:buFont typeface="Noto Sans Symbols"/>
              <a:buChar char="▪"/>
            </a:pPr>
            <a:r>
              <a:rPr lang="en-GB" sz="1600" dirty="0">
                <a:solidFill>
                  <a:srgbClr val="00C158"/>
                </a:solidFill>
                <a:latin typeface="Proxima Nova"/>
                <a:ea typeface="Proxima Nova"/>
                <a:cs typeface="Proxima Nova"/>
                <a:sym typeface="Proxima Nova"/>
              </a:rPr>
              <a:t>In Autumn 2020, we launched a monitoring procedure for Moldova, Montenegro, and Hungary for the same reason, non-payment of membership fees over successive years, and no sign of life.</a:t>
            </a:r>
          </a:p>
          <a:p>
            <a:pPr marL="342900" marR="0" lvl="0" indent="-342900" algn="l" rtl="0">
              <a:lnSpc>
                <a:spcPct val="150000"/>
              </a:lnSpc>
              <a:spcBef>
                <a:spcPts val="0"/>
              </a:spcBef>
              <a:spcAft>
                <a:spcPts val="0"/>
              </a:spcAft>
              <a:buClr>
                <a:srgbClr val="00C158"/>
              </a:buClr>
              <a:buSzPts val="1600"/>
              <a:buFont typeface="Noto Sans Symbols"/>
              <a:buChar char="▪"/>
            </a:pPr>
            <a:endParaRPr dirty="0"/>
          </a:p>
          <a:p>
            <a:pPr marL="342900" lvl="0" indent="-342900">
              <a:lnSpc>
                <a:spcPct val="150000"/>
              </a:lnSpc>
              <a:buClr>
                <a:srgbClr val="00C158"/>
              </a:buClr>
              <a:buSzPts val="1600"/>
              <a:buFont typeface="Noto Sans Symbols"/>
              <a:buChar char="▪"/>
            </a:pPr>
            <a:r>
              <a:rPr lang="en-GB" sz="1600" dirty="0">
                <a:solidFill>
                  <a:srgbClr val="00C158"/>
                </a:solidFill>
                <a:latin typeface="Proxima Nova"/>
                <a:ea typeface="Proxima Nova"/>
                <a:cs typeface="Proxima Nova"/>
                <a:sym typeface="Proxima Nova"/>
              </a:rPr>
              <a:t>Current members of the monitoring committee are </a:t>
            </a:r>
            <a:r>
              <a:rPr lang="en-GB" sz="1600" dirty="0" err="1">
                <a:solidFill>
                  <a:srgbClr val="00C158"/>
                </a:solidFill>
                <a:latin typeface="Proxima Nova"/>
                <a:ea typeface="Proxima Nova"/>
                <a:cs typeface="Proxima Nova"/>
                <a:sym typeface="Proxima Nova"/>
              </a:rPr>
              <a:t>Christelle</a:t>
            </a:r>
            <a:r>
              <a:rPr lang="en-GB" sz="1600" dirty="0">
                <a:solidFill>
                  <a:srgbClr val="00C158"/>
                </a:solidFill>
                <a:latin typeface="Proxima Nova"/>
                <a:ea typeface="Proxima Nova"/>
                <a:cs typeface="Proxima Nova"/>
                <a:sym typeface="Proxima Nova"/>
              </a:rPr>
              <a:t> </a:t>
            </a:r>
            <a:r>
              <a:rPr lang="en-GB" sz="1600" dirty="0" err="1">
                <a:solidFill>
                  <a:srgbClr val="00C158"/>
                </a:solidFill>
                <a:latin typeface="Proxima Nova"/>
                <a:ea typeface="Proxima Nova"/>
                <a:cs typeface="Proxima Nova"/>
                <a:sym typeface="Proxima Nova"/>
              </a:rPr>
              <a:t>Savall</a:t>
            </a:r>
            <a:r>
              <a:rPr lang="en-GB" sz="1600" dirty="0">
                <a:solidFill>
                  <a:srgbClr val="00C158"/>
                </a:solidFill>
                <a:latin typeface="Proxima Nova"/>
                <a:ea typeface="Proxima Nova"/>
                <a:cs typeface="Proxima Nova"/>
                <a:sym typeface="Proxima Nova"/>
              </a:rPr>
              <a:t> (EB), Aleksandra </a:t>
            </a:r>
            <a:r>
              <a:rPr lang="en-GB" sz="1600" dirty="0" err="1">
                <a:solidFill>
                  <a:srgbClr val="00C158"/>
                </a:solidFill>
                <a:latin typeface="Proxima Nova"/>
                <a:ea typeface="Proxima Nova"/>
                <a:cs typeface="Proxima Nova"/>
                <a:sym typeface="Proxima Nova"/>
              </a:rPr>
              <a:t>Aleksejeva</a:t>
            </a:r>
            <a:r>
              <a:rPr lang="en-GB" sz="1600" dirty="0">
                <a:solidFill>
                  <a:srgbClr val="00C158"/>
                </a:solidFill>
                <a:latin typeface="Proxima Nova"/>
                <a:ea typeface="Proxima Nova"/>
                <a:cs typeface="Proxima Nova"/>
                <a:sym typeface="Proxima Nova"/>
              </a:rPr>
              <a:t> (FC), Chris Powers, former EB member, and </a:t>
            </a:r>
            <a:r>
              <a:rPr lang="en-GB" sz="1600" dirty="0" err="1">
                <a:solidFill>
                  <a:srgbClr val="00C158"/>
                </a:solidFill>
                <a:latin typeface="Proxima Nova"/>
                <a:ea typeface="Proxima Nova"/>
                <a:cs typeface="Proxima Nova"/>
                <a:sym typeface="Proxima Nova"/>
              </a:rPr>
              <a:t>Tosia</a:t>
            </a:r>
            <a:r>
              <a:rPr lang="en-GB" sz="1600" dirty="0">
                <a:solidFill>
                  <a:srgbClr val="00C158"/>
                </a:solidFill>
                <a:latin typeface="Proxima Nova"/>
                <a:ea typeface="Proxima Nova"/>
                <a:cs typeface="Proxima Nova"/>
                <a:sym typeface="Proxima Nova"/>
              </a:rPr>
              <a:t> </a:t>
            </a:r>
            <a:r>
              <a:rPr lang="en-GB" sz="1600" dirty="0" err="1">
                <a:solidFill>
                  <a:srgbClr val="00C158"/>
                </a:solidFill>
                <a:latin typeface="Proxima Nova"/>
                <a:ea typeface="Proxima Nova"/>
                <a:cs typeface="Proxima Nova"/>
                <a:sym typeface="Proxima Nova"/>
              </a:rPr>
              <a:t>Stepniak</a:t>
            </a:r>
            <a:r>
              <a:rPr lang="en-GB" sz="1600" dirty="0">
                <a:solidFill>
                  <a:srgbClr val="00C158"/>
                </a:solidFill>
                <a:latin typeface="Proxima Nova"/>
                <a:ea typeface="Proxima Nova"/>
                <a:cs typeface="Proxima Nova"/>
                <a:sym typeface="Proxima Nova"/>
              </a:rPr>
              <a:t>, former national delegate of JEF Poland.</a:t>
            </a:r>
          </a:p>
          <a:p>
            <a:pPr marL="342900" lvl="0" indent="-342900">
              <a:lnSpc>
                <a:spcPct val="150000"/>
              </a:lnSpc>
              <a:buClr>
                <a:srgbClr val="00C158"/>
              </a:buClr>
              <a:buSzPts val="1600"/>
              <a:buFont typeface="Noto Sans Symbols"/>
              <a:buChar char="▪"/>
            </a:pPr>
            <a:endParaRPr sz="1600" dirty="0">
              <a:solidFill>
                <a:srgbClr val="00C158"/>
              </a:solidFill>
              <a:latin typeface="Proxima Nova"/>
              <a:ea typeface="Proxima Nova"/>
              <a:cs typeface="Proxima Nova"/>
              <a:sym typeface="Proxima Nova"/>
            </a:endParaRPr>
          </a:p>
          <a:p>
            <a:pPr marL="342900" marR="0" lvl="0" indent="-342900" algn="l" rtl="0">
              <a:lnSpc>
                <a:spcPct val="150000"/>
              </a:lnSpc>
              <a:spcBef>
                <a:spcPts val="0"/>
              </a:spcBef>
              <a:spcAft>
                <a:spcPts val="0"/>
              </a:spcAft>
              <a:buClr>
                <a:srgbClr val="00C158"/>
              </a:buClr>
              <a:buSzPts val="1600"/>
              <a:buFont typeface="Noto Sans Symbols"/>
              <a:buChar char="▪"/>
            </a:pPr>
            <a:r>
              <a:rPr lang="en-GB" sz="1600" b="1" dirty="0">
                <a:solidFill>
                  <a:srgbClr val="00C158"/>
                </a:solidFill>
                <a:latin typeface="Proxima Nova"/>
                <a:ea typeface="Proxima Nova"/>
                <a:cs typeface="Proxima Nova"/>
                <a:sym typeface="Proxima Nova"/>
              </a:rPr>
              <a:t>We recommend to expel the sections of Moldova, Montenegro and Hungary at the next Congress, unless there is a change of situation.</a:t>
            </a:r>
            <a:endParaRPr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4"/>
          <p:cNvSpPr/>
          <p:nvPr/>
        </p:nvSpPr>
        <p:spPr>
          <a:xfrm>
            <a:off x="417250" y="395056"/>
            <a:ext cx="9055224" cy="6067888"/>
          </a:xfrm>
          <a:prstGeom prst="rect">
            <a:avLst/>
          </a:prstGeom>
          <a:noFill/>
          <a:ln w="76200" cap="flat" cmpd="sng">
            <a:solidFill>
              <a:srgbClr val="00C15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0" name="Google Shape;140;p4"/>
          <p:cNvSpPr txBox="1"/>
          <p:nvPr/>
        </p:nvSpPr>
        <p:spPr>
          <a:xfrm>
            <a:off x="1910314" y="638844"/>
            <a:ext cx="3077322"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5400">
                <a:solidFill>
                  <a:srgbClr val="00C158"/>
                </a:solidFill>
                <a:latin typeface="Proxima Nova"/>
                <a:ea typeface="Proxima Nova"/>
                <a:cs typeface="Proxima Nova"/>
                <a:sym typeface="Proxima Nova"/>
              </a:rPr>
              <a:t>Hungary</a:t>
            </a:r>
            <a:endParaRPr/>
          </a:p>
        </p:txBody>
      </p:sp>
      <p:pic>
        <p:nvPicPr>
          <p:cNvPr id="141" name="Google Shape;141;p4" descr="Image"/>
          <p:cNvPicPr preferRelativeResize="0"/>
          <p:nvPr/>
        </p:nvPicPr>
        <p:blipFill rotWithShape="1">
          <a:blip r:embed="rId3">
            <a:alphaModFix/>
          </a:blip>
          <a:srcRect/>
          <a:stretch/>
        </p:blipFill>
        <p:spPr>
          <a:xfrm>
            <a:off x="661704" y="598431"/>
            <a:ext cx="1004156" cy="1004156"/>
          </a:xfrm>
          <a:prstGeom prst="rect">
            <a:avLst/>
          </a:prstGeom>
          <a:noFill/>
          <a:ln>
            <a:noFill/>
          </a:ln>
        </p:spPr>
      </p:pic>
      <p:sp>
        <p:nvSpPr>
          <p:cNvPr id="142" name="Google Shape;142;p4"/>
          <p:cNvSpPr txBox="1"/>
          <p:nvPr/>
        </p:nvSpPr>
        <p:spPr>
          <a:xfrm>
            <a:off x="661704" y="1815276"/>
            <a:ext cx="8710500" cy="4524275"/>
          </a:xfrm>
          <a:prstGeom prst="rect">
            <a:avLst/>
          </a:prstGeom>
          <a:noFill/>
          <a:ln>
            <a:noFill/>
          </a:ln>
        </p:spPr>
        <p:txBody>
          <a:bodyPr spcFirstLastPara="1" wrap="square" lIns="91425" tIns="45700" rIns="91425" bIns="45700" anchor="t" anchorCtr="0">
            <a:spAutoFit/>
          </a:bodyPr>
          <a:lstStyle/>
          <a:p>
            <a:pPr marL="342900" marR="0" lvl="0" indent="-342900" algn="l" rtl="0">
              <a:lnSpc>
                <a:spcPct val="150000"/>
              </a:lnSpc>
              <a:spcBef>
                <a:spcPts val="0"/>
              </a:spcBef>
              <a:spcAft>
                <a:spcPts val="0"/>
              </a:spcAft>
              <a:buClr>
                <a:srgbClr val="00C158"/>
              </a:buClr>
              <a:buSzPts val="1600"/>
              <a:buFont typeface="Noto Sans Symbols"/>
              <a:buChar char="▪"/>
            </a:pPr>
            <a:r>
              <a:rPr lang="en-GB" sz="1600" dirty="0">
                <a:solidFill>
                  <a:srgbClr val="00C158"/>
                </a:solidFill>
                <a:latin typeface="Proxima Nova"/>
                <a:ea typeface="Proxima Nova"/>
                <a:cs typeface="Proxima Nova"/>
                <a:sym typeface="Proxima Nova"/>
              </a:rPr>
              <a:t>Hungary has not paid its membership fees for a long time but previous EBs have not proposed expulsion because there’s an understanding that with the current regime in Hungary, it would be hard to legally register JEF.</a:t>
            </a:r>
            <a:endParaRPr dirty="0">
              <a:latin typeface="Proxima Nova"/>
              <a:ea typeface="Proxima Nova"/>
              <a:cs typeface="Proxima Nova"/>
              <a:sym typeface="Proxima Nova"/>
            </a:endParaRPr>
          </a:p>
          <a:p>
            <a:pPr marL="342900" marR="0" lvl="0" indent="-342900" algn="l" rtl="0">
              <a:lnSpc>
                <a:spcPct val="150000"/>
              </a:lnSpc>
              <a:spcBef>
                <a:spcPts val="0"/>
              </a:spcBef>
              <a:spcAft>
                <a:spcPts val="0"/>
              </a:spcAft>
              <a:buClr>
                <a:srgbClr val="00C158"/>
              </a:buClr>
              <a:buSzPts val="1600"/>
              <a:buFont typeface="Noto Sans Symbols"/>
              <a:buChar char="▪"/>
            </a:pPr>
            <a:r>
              <a:rPr lang="en-GB" sz="1600" dirty="0">
                <a:solidFill>
                  <a:srgbClr val="00C158"/>
                </a:solidFill>
                <a:latin typeface="Proxima Nova"/>
                <a:ea typeface="Proxima Nova"/>
                <a:cs typeface="Proxima Nova"/>
                <a:sym typeface="Proxima Nova"/>
              </a:rPr>
              <a:t>Leonie (contact person in the past mandate) discovered that </a:t>
            </a:r>
            <a:r>
              <a:rPr lang="en-GB" sz="1600" dirty="0" err="1">
                <a:solidFill>
                  <a:srgbClr val="00C158"/>
                </a:solidFill>
                <a:latin typeface="Proxima Nova"/>
                <a:ea typeface="Proxima Nova"/>
                <a:cs typeface="Proxima Nova"/>
                <a:sym typeface="Proxima Nova"/>
              </a:rPr>
              <a:t>Balázs</a:t>
            </a:r>
            <a:r>
              <a:rPr lang="en-GB" sz="1600" dirty="0">
                <a:solidFill>
                  <a:srgbClr val="00C158"/>
                </a:solidFill>
                <a:latin typeface="Proxima Nova"/>
                <a:ea typeface="Proxima Nova"/>
                <a:cs typeface="Proxima Nova"/>
                <a:sym typeface="Proxima Nova"/>
              </a:rPr>
              <a:t> Brandt was working to revive JEF Hungary. Please follow their </a:t>
            </a:r>
            <a:r>
              <a:rPr lang="en-GB" sz="1600" u="sng" dirty="0">
                <a:solidFill>
                  <a:schemeClr val="hlink"/>
                </a:solidFill>
                <a:latin typeface="Proxima Nova"/>
                <a:ea typeface="Proxima Nova"/>
                <a:cs typeface="Proxima Nova"/>
                <a:sym typeface="Proxima Nova"/>
                <a:hlinkClick r:id="rId4"/>
              </a:rPr>
              <a:t>Facebook</a:t>
            </a:r>
            <a:r>
              <a:rPr lang="en-GB" sz="1600" dirty="0">
                <a:solidFill>
                  <a:srgbClr val="00C158"/>
                </a:solidFill>
                <a:latin typeface="Proxima Nova"/>
                <a:ea typeface="Proxima Nova"/>
                <a:cs typeface="Proxima Nova"/>
                <a:sym typeface="Proxima Nova"/>
              </a:rPr>
              <a:t> and</a:t>
            </a:r>
            <a:r>
              <a:rPr lang="en-GB" sz="1600" dirty="0">
                <a:solidFill>
                  <a:srgbClr val="00C158"/>
                </a:solidFill>
                <a:uFill>
                  <a:noFill/>
                </a:uFill>
                <a:latin typeface="Proxima Nova"/>
                <a:ea typeface="Proxima Nova"/>
                <a:cs typeface="Proxima Nova"/>
                <a:sym typeface="Proxima Nova"/>
                <a:hlinkClick r:id="rId5">
                  <a:extLst>
                    <a:ext uri="{A12FA001-AC4F-418D-AE19-62706E023703}">
                      <ahyp:hlinkClr xmlns:ahyp="http://schemas.microsoft.com/office/drawing/2018/hyperlinkcolor" xmlns="" val="tx"/>
                    </a:ext>
                  </a:extLst>
                </a:hlinkClick>
              </a:rPr>
              <a:t> </a:t>
            </a:r>
            <a:r>
              <a:rPr lang="en-GB" sz="1600" u="sng" dirty="0">
                <a:solidFill>
                  <a:schemeClr val="hlink"/>
                </a:solidFill>
                <a:latin typeface="Proxima Nova"/>
                <a:ea typeface="Proxima Nova"/>
                <a:cs typeface="Proxima Nova"/>
                <a:sym typeface="Proxima Nova"/>
                <a:hlinkClick r:id="rId5"/>
              </a:rPr>
              <a:t>Instagram</a:t>
            </a:r>
            <a:r>
              <a:rPr lang="en-GB" sz="1600" dirty="0">
                <a:solidFill>
                  <a:srgbClr val="00C158"/>
                </a:solidFill>
                <a:latin typeface="Proxima Nova"/>
                <a:ea typeface="Proxima Nova"/>
                <a:cs typeface="Proxima Nova"/>
                <a:sym typeface="Proxima Nova"/>
              </a:rPr>
              <a:t> accounts!</a:t>
            </a:r>
            <a:endParaRPr sz="1600" dirty="0">
              <a:solidFill>
                <a:srgbClr val="00C158"/>
              </a:solidFill>
              <a:latin typeface="Proxima Nova"/>
              <a:ea typeface="Proxima Nova"/>
              <a:cs typeface="Proxima Nova"/>
              <a:sym typeface="Proxima Nova"/>
            </a:endParaRPr>
          </a:p>
          <a:p>
            <a:pPr marL="342900" marR="0" lvl="0" indent="-342900" algn="l" rtl="0">
              <a:lnSpc>
                <a:spcPct val="150000"/>
              </a:lnSpc>
              <a:spcBef>
                <a:spcPts val="0"/>
              </a:spcBef>
              <a:spcAft>
                <a:spcPts val="0"/>
              </a:spcAft>
              <a:buClr>
                <a:srgbClr val="00C158"/>
              </a:buClr>
              <a:buSzPts val="1600"/>
              <a:buFont typeface="Proxima Nova"/>
              <a:buChar char="▪"/>
            </a:pPr>
            <a:r>
              <a:rPr lang="en-GB" sz="1600" dirty="0">
                <a:solidFill>
                  <a:srgbClr val="00C158"/>
                </a:solidFill>
                <a:latin typeface="Proxima Nova"/>
                <a:ea typeface="Proxima Nova"/>
                <a:cs typeface="Proxima Nova"/>
                <a:sym typeface="Proxima Nova"/>
              </a:rPr>
              <a:t>There have been difficulties in requesting the transfer of the legal registration of JEF Hungary to </a:t>
            </a:r>
            <a:r>
              <a:rPr lang="en-GB" sz="1600" dirty="0" err="1">
                <a:solidFill>
                  <a:srgbClr val="00C158"/>
                </a:solidFill>
                <a:latin typeface="Proxima Nova"/>
                <a:ea typeface="Proxima Nova"/>
                <a:cs typeface="Proxima Nova"/>
                <a:sym typeface="Proxima Nova"/>
              </a:rPr>
              <a:t>Balázs</a:t>
            </a:r>
            <a:r>
              <a:rPr lang="en-GB" sz="1600" dirty="0">
                <a:solidFill>
                  <a:srgbClr val="00C158"/>
                </a:solidFill>
                <a:latin typeface="Proxima Nova"/>
                <a:ea typeface="Proxima Nova"/>
                <a:cs typeface="Proxima Nova"/>
                <a:sym typeface="Proxima Nova"/>
              </a:rPr>
              <a:t>, and so expulsion was requested at the Autumn FC 2020 to provide a document with legal force to support the deletion or (preferably) the transfer of the legal registration. A formal expulsion letter was sent in 2021.</a:t>
            </a:r>
            <a:endParaRPr sz="1600" dirty="0">
              <a:solidFill>
                <a:srgbClr val="00C158"/>
              </a:solidFill>
              <a:latin typeface="Proxima Nova"/>
              <a:ea typeface="Proxima Nova"/>
              <a:cs typeface="Proxima Nova"/>
              <a:sym typeface="Proxima Nova"/>
            </a:endParaRPr>
          </a:p>
          <a:p>
            <a:pPr marL="342900" marR="0" lvl="0" indent="-342900" algn="l" rtl="0">
              <a:lnSpc>
                <a:spcPct val="150000"/>
              </a:lnSpc>
              <a:spcBef>
                <a:spcPts val="0"/>
              </a:spcBef>
              <a:spcAft>
                <a:spcPts val="0"/>
              </a:spcAft>
              <a:buClr>
                <a:srgbClr val="00C158"/>
              </a:buClr>
              <a:buSzPts val="1600"/>
              <a:buFont typeface="Noto Sans Symbols"/>
              <a:buChar char="▪"/>
            </a:pPr>
            <a:r>
              <a:rPr lang="en-GB" sz="1600" dirty="0">
                <a:solidFill>
                  <a:srgbClr val="00C158"/>
                </a:solidFill>
                <a:latin typeface="Proxima Nova"/>
                <a:ea typeface="Proxima Nova"/>
                <a:cs typeface="Proxima Nova"/>
                <a:sym typeface="Proxima Nova"/>
              </a:rPr>
              <a:t>The group led by </a:t>
            </a:r>
            <a:r>
              <a:rPr lang="en-GB" sz="1600" dirty="0" err="1">
                <a:solidFill>
                  <a:srgbClr val="00C158"/>
                </a:solidFill>
                <a:latin typeface="Proxima Nova"/>
                <a:ea typeface="Proxima Nova"/>
                <a:cs typeface="Proxima Nova"/>
                <a:sym typeface="Proxima Nova"/>
              </a:rPr>
              <a:t>Balázs</a:t>
            </a:r>
            <a:r>
              <a:rPr lang="en-GB" sz="1600" dirty="0">
                <a:solidFill>
                  <a:srgbClr val="00C158"/>
                </a:solidFill>
                <a:latin typeface="Proxima Nova"/>
                <a:ea typeface="Proxima Nova"/>
                <a:cs typeface="Proxima Nova"/>
                <a:sym typeface="Proxima Nova"/>
              </a:rPr>
              <a:t> became a candidate section at the incoming FC during the Congress </a:t>
            </a:r>
            <a:r>
              <a:rPr lang="en-GB" sz="1600" dirty="0" smtClean="0">
                <a:solidFill>
                  <a:srgbClr val="00C158"/>
                </a:solidFill>
                <a:latin typeface="Proxima Nova"/>
                <a:ea typeface="Proxima Nova"/>
                <a:cs typeface="Proxima Nova"/>
                <a:sym typeface="Proxima Nova"/>
              </a:rPr>
              <a:t>2021, had their first general assembly and started a legal registration (ongoing).</a:t>
            </a:r>
            <a:endParaRPr sz="1600" dirty="0">
              <a:solidFill>
                <a:srgbClr val="00C158"/>
              </a:solidFill>
              <a:latin typeface="Proxima Nova"/>
              <a:ea typeface="Proxima Nova"/>
              <a:cs typeface="Proxima Nova"/>
              <a:sym typeface="Proxima Nova"/>
            </a:endParaRPr>
          </a:p>
          <a:p>
            <a:pPr marL="342900" lvl="0" indent="-342900">
              <a:lnSpc>
                <a:spcPct val="150000"/>
              </a:lnSpc>
              <a:buClr>
                <a:srgbClr val="00C158"/>
              </a:buClr>
              <a:buSzPts val="1600"/>
              <a:buFont typeface="Noto Sans Symbols"/>
              <a:buChar char="▪"/>
            </a:pPr>
            <a:r>
              <a:rPr lang="en-US" sz="1600" b="1" dirty="0">
                <a:solidFill>
                  <a:srgbClr val="00C158"/>
                </a:solidFill>
                <a:latin typeface="Proxima Nova"/>
                <a:ea typeface="Proxima Nova"/>
                <a:cs typeface="Proxima Nova"/>
                <a:sym typeface="Proxima Nova"/>
              </a:rPr>
              <a:t>Procedure continues (expulsion </a:t>
            </a:r>
            <a:r>
              <a:rPr lang="en-US" sz="1600" b="1" dirty="0" smtClean="0">
                <a:solidFill>
                  <a:srgbClr val="00C158"/>
                </a:solidFill>
                <a:latin typeface="Proxima Nova"/>
                <a:ea typeface="Proxima Nova"/>
                <a:cs typeface="Proxima Nova"/>
                <a:sym typeface="Proxima Nova"/>
              </a:rPr>
              <a:t>at </a:t>
            </a:r>
            <a:r>
              <a:rPr lang="en-US" sz="1600" b="1" dirty="0">
                <a:solidFill>
                  <a:srgbClr val="00C158"/>
                </a:solidFill>
                <a:latin typeface="Proxima Nova"/>
                <a:ea typeface="Proxima Nova"/>
                <a:cs typeface="Proxima Nova"/>
                <a:sym typeface="Proxima Nova"/>
              </a:rPr>
              <a:t>next Congress),</a:t>
            </a:r>
            <a:endParaRPr lang="en-US" sz="1600" dirty="0"/>
          </a:p>
        </p:txBody>
      </p:sp>
      <p:pic>
        <p:nvPicPr>
          <p:cNvPr id="143" name="Google Shape;143;p4" descr="Flag Map of Hungary | Free Vector Maps | Hungary, Hungary flag, Flag"/>
          <p:cNvPicPr preferRelativeResize="0"/>
          <p:nvPr/>
        </p:nvPicPr>
        <p:blipFill rotWithShape="1">
          <a:blip r:embed="rId6">
            <a:alphaModFix/>
          </a:blip>
          <a:srcRect/>
          <a:stretch/>
        </p:blipFill>
        <p:spPr>
          <a:xfrm>
            <a:off x="7443205" y="425100"/>
            <a:ext cx="1801091" cy="135081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7"/>
          <p:cNvSpPr/>
          <p:nvPr/>
        </p:nvSpPr>
        <p:spPr>
          <a:xfrm>
            <a:off x="417250" y="395056"/>
            <a:ext cx="9055224" cy="6067888"/>
          </a:xfrm>
          <a:prstGeom prst="rect">
            <a:avLst/>
          </a:prstGeom>
          <a:noFill/>
          <a:ln w="76200" cap="flat" cmpd="sng">
            <a:solidFill>
              <a:srgbClr val="00C15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8" name="Google Shape;158;p7"/>
          <p:cNvSpPr txBox="1"/>
          <p:nvPr/>
        </p:nvSpPr>
        <p:spPr>
          <a:xfrm>
            <a:off x="1910313" y="638844"/>
            <a:ext cx="4199541"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5400">
                <a:solidFill>
                  <a:srgbClr val="00C158"/>
                </a:solidFill>
                <a:latin typeface="Proxima Nova"/>
                <a:ea typeface="Proxima Nova"/>
                <a:cs typeface="Proxima Nova"/>
                <a:sym typeface="Proxima Nova"/>
              </a:rPr>
              <a:t>Montenegro</a:t>
            </a:r>
            <a:endParaRPr/>
          </a:p>
        </p:txBody>
      </p:sp>
      <p:pic>
        <p:nvPicPr>
          <p:cNvPr id="159" name="Google Shape;159;p7" descr="Image"/>
          <p:cNvPicPr preferRelativeResize="0"/>
          <p:nvPr/>
        </p:nvPicPr>
        <p:blipFill rotWithShape="1">
          <a:blip r:embed="rId3">
            <a:alphaModFix/>
          </a:blip>
          <a:srcRect/>
          <a:stretch/>
        </p:blipFill>
        <p:spPr>
          <a:xfrm>
            <a:off x="661704" y="598431"/>
            <a:ext cx="1004156" cy="1004156"/>
          </a:xfrm>
          <a:prstGeom prst="rect">
            <a:avLst/>
          </a:prstGeom>
          <a:noFill/>
          <a:ln>
            <a:noFill/>
          </a:ln>
        </p:spPr>
      </p:pic>
      <p:sp>
        <p:nvSpPr>
          <p:cNvPr id="160" name="Google Shape;160;p7"/>
          <p:cNvSpPr txBox="1"/>
          <p:nvPr/>
        </p:nvSpPr>
        <p:spPr>
          <a:xfrm>
            <a:off x="661704" y="2350733"/>
            <a:ext cx="8482200" cy="3046948"/>
          </a:xfrm>
          <a:prstGeom prst="rect">
            <a:avLst/>
          </a:prstGeom>
          <a:noFill/>
          <a:ln>
            <a:noFill/>
          </a:ln>
        </p:spPr>
        <p:txBody>
          <a:bodyPr spcFirstLastPara="1" wrap="square" lIns="91425" tIns="45700" rIns="91425" bIns="45700" anchor="t" anchorCtr="0">
            <a:spAutoFit/>
          </a:bodyPr>
          <a:lstStyle/>
          <a:p>
            <a:pPr marL="342900" marR="0" lvl="0" indent="-342900" algn="l" rtl="0">
              <a:lnSpc>
                <a:spcPct val="150000"/>
              </a:lnSpc>
              <a:spcBef>
                <a:spcPts val="0"/>
              </a:spcBef>
              <a:spcAft>
                <a:spcPts val="0"/>
              </a:spcAft>
              <a:buClr>
                <a:srgbClr val="00C158"/>
              </a:buClr>
              <a:buSzPts val="1600"/>
              <a:buFont typeface="Noto Sans Symbols"/>
              <a:buChar char="▪"/>
            </a:pPr>
            <a:r>
              <a:rPr lang="en-GB" sz="1600" dirty="0">
                <a:solidFill>
                  <a:srgbClr val="00C158"/>
                </a:solidFill>
                <a:latin typeface="Proxima Nova"/>
                <a:ea typeface="Proxima Nova"/>
                <a:cs typeface="Proxima Nova"/>
                <a:sym typeface="Proxima Nova"/>
              </a:rPr>
              <a:t>Montenegro has not been paying membership fees, there has been no sign of life. </a:t>
            </a:r>
          </a:p>
          <a:p>
            <a:pPr marL="342900" indent="-342900">
              <a:lnSpc>
                <a:spcPct val="150000"/>
              </a:lnSpc>
              <a:buClr>
                <a:srgbClr val="00C158"/>
              </a:buClr>
              <a:buSzPts val="1600"/>
              <a:buFont typeface="Noto Sans Symbols"/>
              <a:buChar char="▪"/>
            </a:pPr>
            <a:r>
              <a:rPr lang="en-US" sz="1600" dirty="0">
                <a:solidFill>
                  <a:srgbClr val="00C158"/>
                </a:solidFill>
                <a:latin typeface="Proxima Nova"/>
                <a:ea typeface="Proxima Nova"/>
                <a:cs typeface="Proxima Nova"/>
                <a:sym typeface="Proxima Nova"/>
              </a:rPr>
              <a:t>A formal expulsion letter was sent in 2021.</a:t>
            </a:r>
            <a:endParaRPr sz="1600" dirty="0">
              <a:solidFill>
                <a:srgbClr val="00C158"/>
              </a:solidFill>
              <a:latin typeface="Proxima Nova"/>
              <a:ea typeface="Proxima Nova"/>
              <a:cs typeface="Proxima Nova"/>
              <a:sym typeface="Proxima Nova"/>
            </a:endParaRPr>
          </a:p>
          <a:p>
            <a:pPr marL="342900" indent="-342900">
              <a:lnSpc>
                <a:spcPct val="150000"/>
              </a:lnSpc>
              <a:buClr>
                <a:srgbClr val="00C158"/>
              </a:buClr>
              <a:buSzPts val="1600"/>
              <a:buFont typeface="Noto Sans Symbols"/>
              <a:buChar char="▪"/>
            </a:pPr>
            <a:r>
              <a:rPr lang="en-GB" sz="1600" dirty="0">
                <a:solidFill>
                  <a:srgbClr val="00C158"/>
                </a:solidFill>
                <a:latin typeface="Proxima Nova"/>
                <a:ea typeface="Proxima Nova"/>
                <a:cs typeface="Proxima Nova"/>
                <a:sym typeface="Proxima Nova"/>
              </a:rPr>
              <a:t>Robin, EB contact person for Montenegro, has not yet identified contacts previously in JEF Montenegro. </a:t>
            </a:r>
            <a:r>
              <a:rPr lang="en-US" sz="1600" dirty="0">
                <a:solidFill>
                  <a:srgbClr val="00C158"/>
                </a:solidFill>
                <a:latin typeface="Proxima Nova"/>
                <a:ea typeface="Proxima Nova"/>
                <a:cs typeface="Proxima Nova"/>
                <a:sym typeface="Proxima Nova"/>
              </a:rPr>
              <a:t>If anybody has </a:t>
            </a:r>
            <a:r>
              <a:rPr lang="en-GB" sz="1600" dirty="0">
                <a:solidFill>
                  <a:srgbClr val="00C158"/>
                </a:solidFill>
                <a:latin typeface="Proxima Nova"/>
                <a:ea typeface="Proxima Nova"/>
                <a:cs typeface="Proxima Nova"/>
                <a:sym typeface="Proxima Nova"/>
              </a:rPr>
              <a:t>connections or contacts either in Montenegro now, or previously involved in the JEF section, to help him identify potential leads for a revival. </a:t>
            </a:r>
            <a:r>
              <a:rPr lang="en-US" sz="1600" dirty="0">
                <a:solidFill>
                  <a:srgbClr val="00C158"/>
                </a:solidFill>
                <a:latin typeface="Proxima Nova"/>
                <a:ea typeface="Proxima Nova"/>
                <a:cs typeface="Proxima Nova"/>
                <a:sym typeface="Proxima Nova"/>
              </a:rPr>
              <a:t>contacts in Montenegro, please make introductions!</a:t>
            </a:r>
            <a:endParaRPr sz="1600" dirty="0">
              <a:solidFill>
                <a:srgbClr val="00C158"/>
              </a:solidFill>
              <a:latin typeface="Proxima Nova"/>
              <a:ea typeface="Proxima Nova"/>
              <a:cs typeface="Proxima Nova"/>
            </a:endParaRPr>
          </a:p>
          <a:p>
            <a:pPr marL="342900" marR="0" lvl="0" indent="-342900" algn="l" rtl="0">
              <a:lnSpc>
                <a:spcPct val="150000"/>
              </a:lnSpc>
              <a:spcBef>
                <a:spcPts val="0"/>
              </a:spcBef>
              <a:spcAft>
                <a:spcPts val="0"/>
              </a:spcAft>
              <a:buClr>
                <a:srgbClr val="00C158"/>
              </a:buClr>
              <a:buSzPts val="1600"/>
              <a:buFont typeface="Noto Sans Symbols"/>
              <a:buChar char="▪"/>
            </a:pPr>
            <a:r>
              <a:rPr lang="en-GB" sz="1600" b="1" dirty="0">
                <a:solidFill>
                  <a:srgbClr val="00C158"/>
                </a:solidFill>
                <a:latin typeface="Proxima Nova"/>
                <a:ea typeface="Proxima Nova"/>
                <a:cs typeface="Proxima Nova"/>
                <a:sym typeface="Proxima Nova"/>
              </a:rPr>
              <a:t>Procedure continues (expulsion potentially at next Congress)</a:t>
            </a:r>
            <a:endParaRPr dirty="0"/>
          </a:p>
          <a:p>
            <a:pPr marL="0" marR="0" lvl="0" indent="0" algn="l" rtl="0">
              <a:lnSpc>
                <a:spcPct val="150000"/>
              </a:lnSpc>
              <a:spcBef>
                <a:spcPts val="0"/>
              </a:spcBef>
              <a:spcAft>
                <a:spcPts val="0"/>
              </a:spcAft>
              <a:buNone/>
            </a:pPr>
            <a:endParaRPr sz="1600" dirty="0">
              <a:solidFill>
                <a:srgbClr val="00C158"/>
              </a:solidFill>
              <a:latin typeface="Proxima Nova"/>
              <a:ea typeface="Proxima Nova"/>
              <a:cs typeface="Proxima Nova"/>
              <a:sym typeface="Proxima Nova"/>
            </a:endParaRPr>
          </a:p>
        </p:txBody>
      </p:sp>
      <p:pic>
        <p:nvPicPr>
          <p:cNvPr id="161" name="Google Shape;161;p7"/>
          <p:cNvPicPr preferRelativeResize="0"/>
          <p:nvPr/>
        </p:nvPicPr>
        <p:blipFill rotWithShape="1">
          <a:blip r:embed="rId4">
            <a:alphaModFix/>
          </a:blip>
          <a:srcRect/>
          <a:stretch/>
        </p:blipFill>
        <p:spPr>
          <a:xfrm>
            <a:off x="8271917" y="598431"/>
            <a:ext cx="872083" cy="108152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6"/>
          <p:cNvSpPr/>
          <p:nvPr/>
        </p:nvSpPr>
        <p:spPr>
          <a:xfrm>
            <a:off x="417250" y="395056"/>
            <a:ext cx="9055224" cy="6067888"/>
          </a:xfrm>
          <a:prstGeom prst="rect">
            <a:avLst/>
          </a:prstGeom>
          <a:noFill/>
          <a:ln w="76200" cap="flat" cmpd="sng">
            <a:solidFill>
              <a:srgbClr val="00C15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9" name="Google Shape;149;p6"/>
          <p:cNvSpPr txBox="1"/>
          <p:nvPr/>
        </p:nvSpPr>
        <p:spPr>
          <a:xfrm>
            <a:off x="1910314" y="638844"/>
            <a:ext cx="3202013"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5400">
                <a:solidFill>
                  <a:srgbClr val="00C158"/>
                </a:solidFill>
                <a:latin typeface="Proxima Nova"/>
                <a:ea typeface="Proxima Nova"/>
                <a:cs typeface="Proxima Nova"/>
                <a:sym typeface="Proxima Nova"/>
              </a:rPr>
              <a:t>Moldova</a:t>
            </a:r>
            <a:endParaRPr/>
          </a:p>
        </p:txBody>
      </p:sp>
      <p:pic>
        <p:nvPicPr>
          <p:cNvPr id="150" name="Google Shape;150;p6" descr="Image"/>
          <p:cNvPicPr preferRelativeResize="0"/>
          <p:nvPr/>
        </p:nvPicPr>
        <p:blipFill rotWithShape="1">
          <a:blip r:embed="rId3">
            <a:alphaModFix/>
          </a:blip>
          <a:srcRect/>
          <a:stretch/>
        </p:blipFill>
        <p:spPr>
          <a:xfrm>
            <a:off x="661704" y="598431"/>
            <a:ext cx="1004156" cy="1004156"/>
          </a:xfrm>
          <a:prstGeom prst="rect">
            <a:avLst/>
          </a:prstGeom>
          <a:noFill/>
          <a:ln>
            <a:noFill/>
          </a:ln>
        </p:spPr>
      </p:pic>
      <p:sp>
        <p:nvSpPr>
          <p:cNvPr id="151" name="Google Shape;151;p6"/>
          <p:cNvSpPr txBox="1"/>
          <p:nvPr/>
        </p:nvSpPr>
        <p:spPr>
          <a:xfrm>
            <a:off x="661704" y="2248357"/>
            <a:ext cx="8039100" cy="3785611"/>
          </a:xfrm>
          <a:prstGeom prst="rect">
            <a:avLst/>
          </a:prstGeom>
          <a:noFill/>
          <a:ln>
            <a:noFill/>
          </a:ln>
        </p:spPr>
        <p:txBody>
          <a:bodyPr spcFirstLastPara="1" wrap="square" lIns="91425" tIns="45700" rIns="91425" bIns="45700" anchor="t" anchorCtr="0">
            <a:spAutoFit/>
          </a:bodyPr>
          <a:lstStyle/>
          <a:p>
            <a:pPr marL="342900" marR="0" lvl="0" indent="-342900" algn="l" rtl="0">
              <a:lnSpc>
                <a:spcPct val="150000"/>
              </a:lnSpc>
              <a:spcBef>
                <a:spcPts val="0"/>
              </a:spcBef>
              <a:spcAft>
                <a:spcPts val="0"/>
              </a:spcAft>
              <a:buClr>
                <a:srgbClr val="00C158"/>
              </a:buClr>
              <a:buSzPts val="1600"/>
              <a:buFont typeface="Noto Sans Symbols"/>
              <a:buChar char="▪"/>
            </a:pPr>
            <a:r>
              <a:rPr lang="en-GB" sz="1600" dirty="0">
                <a:solidFill>
                  <a:srgbClr val="00C158"/>
                </a:solidFill>
                <a:latin typeface="Proxima Nova"/>
                <a:ea typeface="Proxima Nova"/>
                <a:cs typeface="Proxima Nova"/>
                <a:sym typeface="Proxima Nova"/>
              </a:rPr>
              <a:t>Moldova has not been paying membership fees, there has been no sign of life.</a:t>
            </a:r>
            <a:r>
              <a:rPr lang="en-GB" dirty="0">
                <a:ea typeface="Proxima Nova"/>
              </a:rPr>
              <a:t> </a:t>
            </a:r>
            <a:r>
              <a:rPr lang="en-GB" sz="1600" dirty="0">
                <a:solidFill>
                  <a:srgbClr val="00C158"/>
                </a:solidFill>
                <a:latin typeface="Proxima Nova"/>
                <a:ea typeface="Proxima Nova"/>
                <a:cs typeface="Proxima Nova"/>
                <a:sym typeface="Proxima Nova"/>
              </a:rPr>
              <a:t>A formal expulsion letter was sent in 2021.</a:t>
            </a:r>
            <a:endParaRPr dirty="0"/>
          </a:p>
          <a:p>
            <a:pPr marL="342900" marR="0" lvl="0" indent="-342900" algn="l" rtl="0">
              <a:lnSpc>
                <a:spcPct val="150000"/>
              </a:lnSpc>
              <a:spcBef>
                <a:spcPts val="0"/>
              </a:spcBef>
              <a:spcAft>
                <a:spcPts val="0"/>
              </a:spcAft>
              <a:buClr>
                <a:srgbClr val="00C158"/>
              </a:buClr>
              <a:buSzPts val="1600"/>
              <a:buFont typeface="Noto Sans Symbols"/>
              <a:buChar char="▪"/>
            </a:pPr>
            <a:r>
              <a:rPr lang="en-GB" sz="1600" dirty="0">
                <a:solidFill>
                  <a:srgbClr val="00C158"/>
                </a:solidFill>
                <a:latin typeface="Proxima Nova"/>
                <a:sym typeface="Proxima Nova"/>
              </a:rPr>
              <a:t>Juuso (new EB contact person) launched a new call for volunteers in Moldova with the help of Flavia, with a first online meeting with the goal of recreating a section in the country.</a:t>
            </a:r>
          </a:p>
          <a:p>
            <a:pPr marL="342900" marR="0" lvl="0" indent="-342900" algn="l" rtl="0">
              <a:lnSpc>
                <a:spcPct val="150000"/>
              </a:lnSpc>
              <a:spcBef>
                <a:spcPts val="0"/>
              </a:spcBef>
              <a:spcAft>
                <a:spcPts val="0"/>
              </a:spcAft>
              <a:buClr>
                <a:srgbClr val="00C158"/>
              </a:buClr>
              <a:buSzPts val="1600"/>
              <a:buFont typeface="Noto Sans Symbols"/>
              <a:buChar char="▪"/>
            </a:pPr>
            <a:r>
              <a:rPr lang="en-GB" sz="1600" dirty="0">
                <a:solidFill>
                  <a:srgbClr val="00C158"/>
                </a:solidFill>
                <a:latin typeface="Proxima Nova"/>
                <a:sym typeface="Proxima Nova"/>
              </a:rPr>
              <a:t>The new group had its first general assembly and elected Eugen </a:t>
            </a:r>
            <a:r>
              <a:rPr lang="en-GB" sz="1600" dirty="0" err="1">
                <a:solidFill>
                  <a:srgbClr val="00C158"/>
                </a:solidFill>
                <a:latin typeface="Proxima Nova"/>
                <a:sym typeface="Proxima Nova"/>
              </a:rPr>
              <a:t>Povorozniuc</a:t>
            </a:r>
            <a:r>
              <a:rPr lang="en-GB" sz="1600" dirty="0">
                <a:solidFill>
                  <a:srgbClr val="00C158"/>
                </a:solidFill>
                <a:latin typeface="Proxima Nova"/>
                <a:sym typeface="Proxima Nova"/>
              </a:rPr>
              <a:t> as President, please follow their </a:t>
            </a:r>
            <a:r>
              <a:rPr lang="en-GB" sz="1600" dirty="0">
                <a:solidFill>
                  <a:srgbClr val="00C158"/>
                </a:solidFill>
                <a:latin typeface="Proxima Nova"/>
                <a:sym typeface="Proxima Nova"/>
                <a:hlinkClick r:id="rId4"/>
              </a:rPr>
              <a:t>Instagram</a:t>
            </a:r>
            <a:r>
              <a:rPr lang="en-GB" sz="1600" dirty="0">
                <a:solidFill>
                  <a:srgbClr val="00C158"/>
                </a:solidFill>
                <a:latin typeface="Proxima Nova"/>
                <a:sym typeface="Proxima Nova"/>
              </a:rPr>
              <a:t>!</a:t>
            </a:r>
          </a:p>
          <a:p>
            <a:pPr marL="342900" marR="0" lvl="0" indent="-342900" algn="l" rtl="0">
              <a:lnSpc>
                <a:spcPct val="150000"/>
              </a:lnSpc>
              <a:spcBef>
                <a:spcPts val="0"/>
              </a:spcBef>
              <a:spcAft>
                <a:spcPts val="0"/>
              </a:spcAft>
              <a:buClr>
                <a:srgbClr val="00C158"/>
              </a:buClr>
              <a:buSzPts val="1600"/>
              <a:buFont typeface="Noto Sans Symbols"/>
              <a:buChar char="▪"/>
            </a:pPr>
            <a:r>
              <a:rPr lang="en-GB" sz="1600" b="1" dirty="0">
                <a:solidFill>
                  <a:srgbClr val="00C158"/>
                </a:solidFill>
                <a:latin typeface="Proxima Nova"/>
                <a:ea typeface="Proxima Nova"/>
                <a:cs typeface="Proxima Nova"/>
                <a:sym typeface="Proxima Nova"/>
              </a:rPr>
              <a:t>Procedure continues (expulsion at next Congress), as the registration will not be transferred, due to administrative problems it would create to the new group, which will apply for candidate status at this Federal Committee.</a:t>
            </a:r>
            <a:endParaRPr sz="1600" b="1" dirty="0">
              <a:solidFill>
                <a:srgbClr val="00C158"/>
              </a:solidFill>
              <a:latin typeface="Proxima Nova"/>
              <a:ea typeface="Proxima Nova"/>
              <a:cs typeface="Proxima Nova"/>
              <a:sym typeface="Proxima Nova"/>
            </a:endParaRPr>
          </a:p>
        </p:txBody>
      </p:sp>
      <p:pic>
        <p:nvPicPr>
          <p:cNvPr id="152" name="Google Shape;152;p6"/>
          <p:cNvPicPr preferRelativeResize="0"/>
          <p:nvPr/>
        </p:nvPicPr>
        <p:blipFill rotWithShape="1">
          <a:blip r:embed="rId5">
            <a:alphaModFix/>
          </a:blip>
          <a:srcRect/>
          <a:stretch/>
        </p:blipFill>
        <p:spPr>
          <a:xfrm>
            <a:off x="7938541" y="598431"/>
            <a:ext cx="1205459" cy="1446551"/>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478</Words>
  <Application>Microsoft Office PowerPoint</Application>
  <PresentationFormat>Format A4 (210 x 297 mm)</PresentationFormat>
  <Paragraphs>23</Paragraphs>
  <Slides>5</Slides>
  <Notes>5</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vt:i4>
      </vt:variant>
    </vt:vector>
  </HeadingPairs>
  <TitlesOfParts>
    <vt:vector size="10" baseType="lpstr">
      <vt:lpstr>Calibri</vt:lpstr>
      <vt:lpstr>Proxima Nova</vt:lpstr>
      <vt:lpstr>Arial</vt:lpstr>
      <vt:lpstr>Noto Sans Symbols</vt:lpstr>
      <vt:lpstr>Office Theme</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Chris Powers</dc:creator>
  <cp:lastModifiedBy>Christelle Savall</cp:lastModifiedBy>
  <cp:revision>7</cp:revision>
  <dcterms:created xsi:type="dcterms:W3CDTF">2020-10-24T09:09:51Z</dcterms:created>
  <dcterms:modified xsi:type="dcterms:W3CDTF">2022-09-28T20:59:12Z</dcterms:modified>
</cp:coreProperties>
</file>