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57" r:id="rId4"/>
    <p:sldId id="258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6" r:id="rId14"/>
    <p:sldId id="279" r:id="rId15"/>
    <p:sldId id="277" r:id="rId16"/>
    <p:sldId id="278" r:id="rId17"/>
    <p:sldId id="281" r:id="rId18"/>
    <p:sldId id="280" r:id="rId19"/>
    <p:sldId id="272" r:id="rId20"/>
  </p:sldIdLst>
  <p:sldSz cx="20104100" cy="11315700"/>
  <p:notesSz cx="20104100" cy="11315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828" y="-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96A21-A5FB-4991-ACEA-39DEE18006FF}" type="datetimeFigureOut">
              <a:rPr lang="en-US" smtClean="0"/>
              <a:pPr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9313"/>
            <a:ext cx="7540625" cy="4243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375275"/>
            <a:ext cx="16084550" cy="5091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7375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7375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7A4A7-BA1B-485E-82EC-BC2BB57AC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6e1d74e19b_0_0:notes"/>
          <p:cNvSpPr txBox="1">
            <a:spLocks noGrp="1"/>
          </p:cNvSpPr>
          <p:nvPr>
            <p:ph type="body" idx="1"/>
          </p:nvPr>
        </p:nvSpPr>
        <p:spPr>
          <a:xfrm>
            <a:off x="2680547" y="5374957"/>
            <a:ext cx="14738609" cy="5090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9504" tIns="179504" rIns="179504" bIns="179504" anchor="t" anchorCtr="0">
            <a:noAutofit/>
          </a:bodyPr>
          <a:lstStyle/>
          <a:p>
            <a:pPr>
              <a:spcBef>
                <a:spcPts val="707"/>
              </a:spcBef>
              <a:buSzPts val="1400"/>
            </a:pPr>
            <a:endParaRPr/>
          </a:p>
        </p:txBody>
      </p:sp>
      <p:sp>
        <p:nvSpPr>
          <p:cNvPr id="47" name="Google Shape;47;g16e1d74e19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9313"/>
            <a:ext cx="7532688" cy="4240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768059" y="409287"/>
            <a:ext cx="10567980" cy="16852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6792"/>
            <a:ext cx="14072870" cy="2828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2611"/>
            <a:ext cx="8745284" cy="7468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2611"/>
            <a:ext cx="8745284" cy="7468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V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0" y="11309969"/>
                </a:moveTo>
                <a:lnTo>
                  <a:pt x="20104099" y="11309969"/>
                </a:lnTo>
                <a:lnTo>
                  <a:pt x="20104099" y="0"/>
                </a:lnTo>
                <a:lnTo>
                  <a:pt x="0" y="0"/>
                </a:lnTo>
                <a:lnTo>
                  <a:pt x="0" y="11309969"/>
                </a:lnTo>
                <a:close/>
              </a:path>
            </a:pathLst>
          </a:custGeom>
          <a:ln w="75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324800" y="3599746"/>
            <a:ext cx="5454498" cy="1232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9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2611"/>
            <a:ext cx="18093690" cy="7468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23601"/>
            <a:ext cx="6433312" cy="565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23601"/>
            <a:ext cx="4623943" cy="565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23601"/>
            <a:ext cx="4623943" cy="565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jefinalbania" TargetMode="External"/><Relationship Id="rId2" Type="http://schemas.openxmlformats.org/officeDocument/2006/relationships/hyperlink" Target="mailto:jefinalbania@gmail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49;g16e1d74e19b_0_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0104103" cy="113021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bject 2"/>
          <p:cNvSpPr/>
          <p:nvPr/>
        </p:nvSpPr>
        <p:spPr>
          <a:xfrm>
            <a:off x="0" y="0"/>
            <a:ext cx="20106640" cy="11309985"/>
          </a:xfrm>
          <a:custGeom>
            <a:avLst/>
            <a:gdLst/>
            <a:ahLst/>
            <a:cxnLst/>
            <a:rect l="l" t="t" r="r" b="b"/>
            <a:pathLst>
              <a:path w="20106640" h="11309985">
                <a:moveTo>
                  <a:pt x="20106612" y="0"/>
                </a:moveTo>
                <a:lnTo>
                  <a:pt x="0" y="0"/>
                </a:lnTo>
                <a:lnTo>
                  <a:pt x="0" y="11309969"/>
                </a:lnTo>
                <a:lnTo>
                  <a:pt x="20106612" y="11309969"/>
                </a:lnTo>
                <a:lnTo>
                  <a:pt x="20106612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60650" y="3448050"/>
            <a:ext cx="14317980" cy="366189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lang="en-US" spc="10" dirty="0" smtClean="0"/>
              <a:t>Introduction</a:t>
            </a:r>
            <a:r>
              <a:rPr lang="en-US" spc="10" dirty="0" smtClean="0">
                <a:sym typeface="Wingdings" pitchFamily="2" charset="2"/>
              </a:rPr>
              <a:t/>
            </a:r>
            <a:br>
              <a:rPr lang="en-US" spc="10" dirty="0" smtClean="0">
                <a:sym typeface="Wingdings" pitchFamily="2" charset="2"/>
              </a:rPr>
            </a:br>
            <a:r>
              <a:rPr lang="en-US" spc="10" dirty="0" smtClean="0"/>
              <a:t/>
            </a:r>
            <a:br>
              <a:rPr lang="en-US" spc="10" dirty="0" smtClean="0"/>
            </a:br>
            <a:r>
              <a:rPr spc="10" smtClean="0"/>
              <a:t>JEF </a:t>
            </a:r>
            <a:r>
              <a:rPr spc="5" dirty="0"/>
              <a:t>in</a:t>
            </a:r>
            <a:r>
              <a:rPr dirty="0"/>
              <a:t> Albania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0685" y="643411"/>
            <a:ext cx="1631148" cy="152810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77607" y="678598"/>
            <a:ext cx="2513326" cy="113099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33267" y="54731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/>
              <a:t> 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933267" y="54731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/>
              <a:t> </a:t>
            </a:r>
            <a:endParaRPr lang="en-US" dirty="0"/>
          </a:p>
        </p:txBody>
      </p:sp>
      <p:sp>
        <p:nvSpPr>
          <p:cNvPr id="9" name="object 6"/>
          <p:cNvSpPr txBox="1"/>
          <p:nvPr/>
        </p:nvSpPr>
        <p:spPr>
          <a:xfrm>
            <a:off x="2432050" y="1924050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8571" y="2650693"/>
            <a:ext cx="16809085" cy="18351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sz="5900" spc="75" dirty="0">
                <a:latin typeface="Trebuchet MS"/>
                <a:cs typeface="Trebuchet MS"/>
              </a:rPr>
              <a:t>November</a:t>
            </a:r>
            <a:r>
              <a:rPr sz="5900" spc="-265" dirty="0">
                <a:latin typeface="Trebuchet MS"/>
                <a:cs typeface="Trebuchet MS"/>
              </a:rPr>
              <a:t> </a:t>
            </a:r>
            <a:r>
              <a:rPr sz="5900" spc="430" dirty="0">
                <a:latin typeface="Trebuchet MS"/>
                <a:cs typeface="Trebuchet MS"/>
              </a:rPr>
              <a:t>2022</a:t>
            </a:r>
            <a:r>
              <a:rPr sz="5900" spc="-204" dirty="0">
                <a:latin typeface="Trebuchet MS"/>
                <a:cs typeface="Trebuchet MS"/>
              </a:rPr>
              <a:t> </a:t>
            </a:r>
            <a:r>
              <a:rPr sz="5900" spc="-1845" dirty="0">
                <a:latin typeface="Trebuchet MS"/>
                <a:cs typeface="Trebuchet MS"/>
              </a:rPr>
              <a:t>|</a:t>
            </a:r>
            <a:r>
              <a:rPr sz="5900" spc="-560" dirty="0">
                <a:latin typeface="Trebuchet MS"/>
                <a:cs typeface="Trebuchet MS"/>
              </a:rPr>
              <a:t> </a:t>
            </a:r>
            <a:r>
              <a:rPr sz="5900" b="1" spc="45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sz="5900" b="1" spc="-2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900" b="1" spc="-180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900" b="1" spc="-180" smtClean="0">
                <a:solidFill>
                  <a:srgbClr val="FFFFFF"/>
                </a:solidFill>
                <a:latin typeface="Trebuchet MS"/>
                <a:cs typeface="Trebuchet MS"/>
              </a:rPr>
              <a:t>ith</a:t>
            </a:r>
            <a:r>
              <a:rPr sz="5900" b="1" spc="-254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70" dirty="0">
                <a:solidFill>
                  <a:srgbClr val="FFFFFF"/>
                </a:solidFill>
                <a:latin typeface="Trebuchet MS"/>
                <a:cs typeface="Trebuchet MS"/>
              </a:rPr>
              <a:t>JEF</a:t>
            </a:r>
            <a:r>
              <a:rPr sz="5900" b="1" spc="-2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14" dirty="0">
                <a:solidFill>
                  <a:srgbClr val="FFFFFF"/>
                </a:solidFill>
                <a:latin typeface="Trebuchet MS"/>
                <a:cs typeface="Trebuchet MS"/>
              </a:rPr>
              <a:t>Germany,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70" dirty="0">
                <a:solidFill>
                  <a:srgbClr val="FFFFFF"/>
                </a:solidFill>
                <a:latin typeface="Trebuchet MS"/>
                <a:cs typeface="Trebuchet MS"/>
              </a:rPr>
              <a:t>JEF </a:t>
            </a:r>
            <a:r>
              <a:rPr sz="5900" b="1" spc="-17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40" dirty="0">
                <a:solidFill>
                  <a:srgbClr val="FFFFFF"/>
                </a:solidFill>
                <a:latin typeface="Trebuchet MS"/>
                <a:cs typeface="Trebuchet MS"/>
              </a:rPr>
              <a:t>Luxembourg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643411"/>
            <a:ext cx="19725005" cy="9583420"/>
            <a:chOff x="0" y="643411"/>
            <a:chExt cx="19725005" cy="95834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893365" y="5102053"/>
              <a:ext cx="6831221" cy="512467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102053"/>
              <a:ext cx="7489713" cy="49361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07535" y="5102053"/>
              <a:ext cx="6059630" cy="4936173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8740169" y="1188209"/>
            <a:ext cx="8188959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450" b="1" spc="20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sz="5450" b="1" spc="-2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450" b="1" spc="-114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450" b="1" spc="-215" smtClean="0">
                <a:solidFill>
                  <a:srgbClr val="FFFFFF"/>
                </a:solidFill>
                <a:latin typeface="Trebuchet MS"/>
                <a:cs typeface="Trebuchet MS"/>
              </a:rPr>
              <a:t>ith</a:t>
            </a:r>
            <a:r>
              <a:rPr sz="5450" b="1" spc="-24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85" dirty="0">
                <a:solidFill>
                  <a:srgbClr val="FFFFFF"/>
                </a:solidFill>
                <a:latin typeface="Trebuchet MS"/>
                <a:cs typeface="Trebuchet MS"/>
              </a:rPr>
              <a:t>JEF</a:t>
            </a:r>
            <a:r>
              <a:rPr sz="5450" b="1" spc="-2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40" dirty="0">
                <a:solidFill>
                  <a:srgbClr val="FFFFFF"/>
                </a:solidFill>
                <a:latin typeface="Trebuchet MS"/>
                <a:cs typeface="Trebuchet MS"/>
              </a:rPr>
              <a:t>sections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9504535" y="1188209"/>
            <a:ext cx="6663055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450" b="1" spc="-85" dirty="0">
                <a:solidFill>
                  <a:srgbClr val="FFFFFF"/>
                </a:solidFill>
                <a:latin typeface="Trebuchet MS"/>
                <a:cs typeface="Trebuchet MS"/>
              </a:rPr>
              <a:t>JEF</a:t>
            </a:r>
            <a:r>
              <a:rPr sz="5450" b="1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80">
                <a:solidFill>
                  <a:srgbClr val="FFFFFF"/>
                </a:solidFill>
                <a:latin typeface="Trebuchet MS"/>
                <a:cs typeface="Trebuchet MS"/>
              </a:rPr>
              <a:t>Europe</a:t>
            </a:r>
            <a:r>
              <a:rPr sz="5450" b="1" spc="-2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450" b="1" spc="185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450" b="1" spc="185" smtClean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5450" b="1" spc="-275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100" dirty="0">
                <a:solidFill>
                  <a:srgbClr val="FFFFFF"/>
                </a:solidFill>
                <a:latin typeface="Trebuchet MS"/>
                <a:cs typeface="Trebuchet MS"/>
              </a:rPr>
              <a:t>2022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2371" y="2667720"/>
            <a:ext cx="13821679" cy="92525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spc="75" dirty="0">
                <a:latin typeface="Trebuchet MS"/>
                <a:cs typeface="Trebuchet MS"/>
              </a:rPr>
              <a:t>December</a:t>
            </a:r>
            <a:r>
              <a:rPr sz="5900" spc="-265" dirty="0">
                <a:latin typeface="Trebuchet MS"/>
                <a:cs typeface="Trebuchet MS"/>
              </a:rPr>
              <a:t> </a:t>
            </a:r>
            <a:r>
              <a:rPr sz="5900" spc="430" dirty="0">
                <a:latin typeface="Trebuchet MS"/>
                <a:cs typeface="Trebuchet MS"/>
              </a:rPr>
              <a:t>2022</a:t>
            </a:r>
            <a:r>
              <a:rPr sz="5900" spc="-235" dirty="0">
                <a:latin typeface="Trebuchet MS"/>
                <a:cs typeface="Trebuchet MS"/>
              </a:rPr>
              <a:t> </a:t>
            </a:r>
            <a:r>
              <a:rPr sz="5900" spc="-1845">
                <a:latin typeface="Trebuchet MS"/>
                <a:cs typeface="Trebuchet MS"/>
              </a:rPr>
              <a:t>|</a:t>
            </a:r>
            <a:r>
              <a:rPr sz="5900" spc="-560">
                <a:latin typeface="Trebuchet MS"/>
                <a:cs typeface="Trebuchet MS"/>
              </a:rPr>
              <a:t> </a:t>
            </a:r>
            <a:r>
              <a:rPr lang="en-US" sz="5900" spc="-560" dirty="0" smtClean="0">
                <a:latin typeface="Trebuchet MS"/>
                <a:cs typeface="Trebuchet MS"/>
              </a:rPr>
              <a:t> </a:t>
            </a:r>
            <a:r>
              <a:rPr sz="5900" b="1" spc="55" smtClean="0">
                <a:solidFill>
                  <a:srgbClr val="FFFFFF"/>
                </a:solidFill>
                <a:latin typeface="Trebuchet MS"/>
                <a:cs typeface="Trebuchet MS"/>
              </a:rPr>
              <a:t>Human</a:t>
            </a:r>
            <a:r>
              <a:rPr sz="5900" b="1" spc="-26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60" dirty="0">
                <a:solidFill>
                  <a:srgbClr val="FFFFFF"/>
                </a:solidFill>
                <a:latin typeface="Trebuchet MS"/>
                <a:cs typeface="Trebuchet MS"/>
              </a:rPr>
              <a:t>Rights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100" dirty="0">
                <a:solidFill>
                  <a:srgbClr val="FFFFFF"/>
                </a:solidFill>
                <a:latin typeface="Trebuchet MS"/>
                <a:cs typeface="Trebuchet MS"/>
              </a:rPr>
              <a:t>Hub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56130" y="3905250"/>
            <a:ext cx="17354120" cy="6912095"/>
            <a:chOff x="1156130" y="4069075"/>
            <a:chExt cx="16740194" cy="6748282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6130" y="4069075"/>
              <a:ext cx="7298700" cy="674828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55134" y="4217863"/>
              <a:ext cx="8441190" cy="64059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150365" y="1188209"/>
            <a:ext cx="6591934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450" spc="5" dirty="0">
                <a:latin typeface="Trebuchet MS"/>
                <a:cs typeface="Trebuchet MS"/>
              </a:rPr>
              <a:t>Meet</a:t>
            </a:r>
            <a:r>
              <a:rPr sz="5450" spc="-265" dirty="0">
                <a:latin typeface="Trebuchet MS"/>
                <a:cs typeface="Trebuchet MS"/>
              </a:rPr>
              <a:t> </a:t>
            </a:r>
            <a:r>
              <a:rPr sz="5450" spc="-35">
                <a:latin typeface="Trebuchet MS"/>
                <a:cs typeface="Trebuchet MS"/>
              </a:rPr>
              <a:t>up</a:t>
            </a:r>
            <a:r>
              <a:rPr sz="5450" spc="-250">
                <a:latin typeface="Trebuchet MS"/>
                <a:cs typeface="Trebuchet MS"/>
              </a:rPr>
              <a:t> </a:t>
            </a:r>
            <a:r>
              <a:rPr lang="en-US" sz="5450" spc="-185" dirty="0" smtClean="0">
                <a:latin typeface="Trebuchet MS"/>
                <a:cs typeface="Trebuchet MS"/>
              </a:rPr>
              <a:t>w</a:t>
            </a:r>
            <a:r>
              <a:rPr sz="5450" spc="-185" smtClean="0">
                <a:latin typeface="Trebuchet MS"/>
                <a:cs typeface="Trebuchet MS"/>
              </a:rPr>
              <a:t>ith</a:t>
            </a:r>
            <a:r>
              <a:rPr sz="5450" spc="-250" smtClean="0">
                <a:latin typeface="Trebuchet MS"/>
                <a:cs typeface="Trebuchet MS"/>
              </a:rPr>
              <a:t> </a:t>
            </a:r>
            <a:r>
              <a:rPr sz="5450" spc="-85" dirty="0">
                <a:latin typeface="Trebuchet MS"/>
                <a:cs typeface="Trebuchet MS"/>
              </a:rPr>
              <a:t>JE</a:t>
            </a:r>
            <a:r>
              <a:rPr sz="5450" spc="-95" dirty="0">
                <a:latin typeface="Trebuchet MS"/>
                <a:cs typeface="Trebuchet MS"/>
              </a:rPr>
              <a:t>F</a:t>
            </a:r>
            <a:r>
              <a:rPr sz="5450" spc="-365" dirty="0">
                <a:latin typeface="Trebuchet MS"/>
                <a:cs typeface="Trebuchet MS"/>
              </a:rPr>
              <a:t>-</a:t>
            </a:r>
            <a:r>
              <a:rPr sz="5450" spc="-85" dirty="0">
                <a:latin typeface="Trebuchet MS"/>
                <a:cs typeface="Trebuchet MS"/>
              </a:rPr>
              <a:t>ers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417516" y="3860469"/>
            <a:ext cx="16517619" cy="6409055"/>
            <a:chOff x="1417516" y="3860469"/>
            <a:chExt cx="16517619" cy="640905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17516" y="3868009"/>
              <a:ext cx="8535257" cy="640144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29772" y="3860469"/>
              <a:ext cx="7605326" cy="6408982"/>
            </a:xfrm>
            <a:prstGeom prst="rect">
              <a:avLst/>
            </a:prstGeom>
          </p:spPr>
        </p:pic>
      </p:grpSp>
      <p:sp>
        <p:nvSpPr>
          <p:cNvPr id="12" name="object 2"/>
          <p:cNvSpPr txBox="1"/>
          <p:nvPr/>
        </p:nvSpPr>
        <p:spPr>
          <a:xfrm>
            <a:off x="1136650" y="2686050"/>
            <a:ext cx="17297400" cy="1902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Local meetings with youngsters and activists 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013450" y="933450"/>
            <a:ext cx="12954000" cy="168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spc="5" dirty="0" smtClean="0">
                <a:latin typeface="Trebuchet MS"/>
                <a:cs typeface="Trebuchet MS"/>
              </a:rPr>
              <a:t>Democracy under Pressure campaign March 2023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pic>
        <p:nvPicPr>
          <p:cNvPr id="12" name="Picture 11" descr="WhatsApp Image 2023-03-17 at 9.06.56 AM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81450" y="2000250"/>
            <a:ext cx="2781300" cy="2781300"/>
          </a:xfrm>
          <a:prstGeom prst="rect">
            <a:avLst/>
          </a:prstGeom>
        </p:spPr>
      </p:pic>
      <p:sp>
        <p:nvSpPr>
          <p:cNvPr id="13" name="object 2"/>
          <p:cNvSpPr txBox="1"/>
          <p:nvPr/>
        </p:nvSpPr>
        <p:spPr>
          <a:xfrm>
            <a:off x="831850" y="2914650"/>
            <a:ext cx="12147679" cy="18901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Local Action on the topic of: 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State of Democracy and Rule of Law in Albania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  <p:pic>
        <p:nvPicPr>
          <p:cNvPr id="11" name="Picture 10" descr="WhatsApp Image 2023-10-18 at 4.12.02 PM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50" y="5048250"/>
            <a:ext cx="6825029" cy="5143500"/>
          </a:xfrm>
          <a:prstGeom prst="rect">
            <a:avLst/>
          </a:prstGeom>
        </p:spPr>
      </p:pic>
      <p:pic>
        <p:nvPicPr>
          <p:cNvPr id="14" name="Picture 13" descr="WhatsApp Image 2023-10-18 at 4.12.02 PM (1)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250" y="5276850"/>
            <a:ext cx="6457810" cy="4867275"/>
          </a:xfrm>
          <a:prstGeom prst="rect">
            <a:avLst/>
          </a:prstGeom>
        </p:spPr>
      </p:pic>
      <p:pic>
        <p:nvPicPr>
          <p:cNvPr id="15" name="Picture 14" descr="WhatsApp Image 2023-10-18 at 4.12.02 PM (2)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46250" y="5581650"/>
            <a:ext cx="5657850" cy="42609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013450" y="933450"/>
            <a:ext cx="12954000" cy="168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spc="5" dirty="0" err="1" smtClean="0">
                <a:latin typeface="Trebuchet MS"/>
                <a:cs typeface="Trebuchet MS"/>
              </a:rPr>
              <a:t>EurHope</a:t>
            </a:r>
            <a:r>
              <a:rPr lang="en-US" sz="5450" spc="5" dirty="0" smtClean="0">
                <a:latin typeface="Trebuchet MS"/>
                <a:cs typeface="Trebuchet MS"/>
              </a:rPr>
              <a:t> Campaign: Panel discussion in Strasbourg 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pic>
        <p:nvPicPr>
          <p:cNvPr id="15" name="Picture 14" descr="IMG_63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56850" y="5270501"/>
            <a:ext cx="9067800" cy="6045199"/>
          </a:xfrm>
          <a:prstGeom prst="rect">
            <a:avLst/>
          </a:prstGeom>
        </p:spPr>
      </p:pic>
      <p:pic>
        <p:nvPicPr>
          <p:cNvPr id="16" name="Picture 15" descr="IMG_63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850" y="5295900"/>
            <a:ext cx="9029700" cy="6019800"/>
          </a:xfrm>
          <a:prstGeom prst="rect">
            <a:avLst/>
          </a:prstGeom>
        </p:spPr>
      </p:pic>
      <p:sp>
        <p:nvSpPr>
          <p:cNvPr id="17" name="object 2"/>
          <p:cNvSpPr txBox="1"/>
          <p:nvPr/>
        </p:nvSpPr>
        <p:spPr>
          <a:xfrm>
            <a:off x="603250" y="2990850"/>
            <a:ext cx="18821400" cy="31463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Presenting our perspective as a section </a:t>
            </a: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from EU candidate country on the JEF Europe campaign on </a:t>
            </a: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2024 EU </a:t>
            </a: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election, the enlargement process and local activities on that regard 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85050" y="857250"/>
            <a:ext cx="11506200" cy="8508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spc="5" dirty="0" smtClean="0">
                <a:latin typeface="Trebuchet MS"/>
                <a:cs typeface="Trebuchet MS"/>
              </a:rPr>
              <a:t>EUROPE – What if…?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13" name="object 2"/>
          <p:cNvSpPr txBox="1"/>
          <p:nvPr/>
        </p:nvSpPr>
        <p:spPr>
          <a:xfrm>
            <a:off x="527050" y="3143250"/>
            <a:ext cx="12725400" cy="31720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Two main pillars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869950" marR="5080" indent="-857250">
              <a:lnSpc>
                <a:spcPct val="100600"/>
              </a:lnSpc>
              <a:spcBef>
                <a:spcPts val="95"/>
              </a:spcBef>
              <a:buAutoNum type="romanUcPeriod"/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Social media campaign (May 2023)</a:t>
            </a:r>
          </a:p>
          <a:p>
            <a:pPr marL="869950" marR="5080" indent="-857250">
              <a:lnSpc>
                <a:spcPct val="100600"/>
              </a:lnSpc>
              <a:spcBef>
                <a:spcPts val="95"/>
              </a:spcBef>
              <a:buAutoNum type="romanUcPeriod"/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Local event  (23 June 2023)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  <p:pic>
        <p:nvPicPr>
          <p:cNvPr id="11" name="Picture 10" descr="WhatsApp Image 2023-10-18 at 4.12.03 PM (3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250" y="2457450"/>
            <a:ext cx="8458200" cy="8458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461250" y="1188209"/>
            <a:ext cx="11506200" cy="8508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spc="5" dirty="0" smtClean="0">
                <a:latin typeface="Trebuchet MS"/>
                <a:cs typeface="Trebuchet MS"/>
              </a:rPr>
              <a:t>EUROPE – What if…?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13" name="object 2"/>
          <p:cNvSpPr txBox="1"/>
          <p:nvPr/>
        </p:nvSpPr>
        <p:spPr>
          <a:xfrm>
            <a:off x="603250" y="2990850"/>
            <a:ext cx="12725400" cy="1902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I. Social Media Campaign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  <p:pic>
        <p:nvPicPr>
          <p:cNvPr id="11" name="Picture 10" descr="WhatsApp Image 2023-10-18 at 4.12.03 PM (2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" y="3981450"/>
            <a:ext cx="4762500" cy="4762500"/>
          </a:xfrm>
          <a:prstGeom prst="rect">
            <a:avLst/>
          </a:prstGeom>
        </p:spPr>
      </p:pic>
      <p:pic>
        <p:nvPicPr>
          <p:cNvPr id="14" name="Picture 13" descr="WhatsApp Image 2023-10-18 at 4.12.03 PM (1)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3850" y="4057650"/>
            <a:ext cx="4762500" cy="4762500"/>
          </a:xfrm>
          <a:prstGeom prst="rect">
            <a:avLst/>
          </a:prstGeom>
        </p:spPr>
      </p:pic>
      <p:pic>
        <p:nvPicPr>
          <p:cNvPr id="15" name="Picture 14" descr="WhatsApp Image 2023-10-18 at 4.12.03 PM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6850" y="4057650"/>
            <a:ext cx="4762500" cy="4762500"/>
          </a:xfrm>
          <a:prstGeom prst="rect">
            <a:avLst/>
          </a:prstGeom>
        </p:spPr>
      </p:pic>
      <p:pic>
        <p:nvPicPr>
          <p:cNvPr id="16" name="Picture 15" descr="WhatsApp Image 2023-10-18 at 4.12.02 PM (6)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41600" y="4133850"/>
            <a:ext cx="47625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461250" y="1188209"/>
            <a:ext cx="11506200" cy="8508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spc="5" dirty="0" smtClean="0">
                <a:latin typeface="Trebuchet MS"/>
                <a:cs typeface="Trebuchet MS"/>
              </a:rPr>
              <a:t>EUROPE – What if…?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13" name="object 2"/>
          <p:cNvSpPr txBox="1"/>
          <p:nvPr/>
        </p:nvSpPr>
        <p:spPr>
          <a:xfrm>
            <a:off x="603250" y="2990850"/>
            <a:ext cx="19126200" cy="252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45" dirty="0" smtClean="0">
                <a:solidFill>
                  <a:srgbClr val="FFFFFF"/>
                </a:solidFill>
                <a:cs typeface="Trebuchet MS"/>
              </a:rPr>
              <a:t>I. Local Event: </a:t>
            </a:r>
            <a:r>
              <a:rPr lang="en-US" sz="4000" i="1" spc="45" dirty="0" smtClean="0">
                <a:solidFill>
                  <a:srgbClr val="FFFFFF"/>
                </a:solidFill>
                <a:cs typeface="Trebuchet MS"/>
              </a:rPr>
              <a:t>What if Albania becomes part of the EU? Consequences legally and economically 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  <p:pic>
        <p:nvPicPr>
          <p:cNvPr id="18" name="Picture 17" descr="WhatsApp Image 2023-10-18 at 4.12.01 PM (2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450" y="4591050"/>
            <a:ext cx="5410200" cy="5410200"/>
          </a:xfrm>
          <a:prstGeom prst="rect">
            <a:avLst/>
          </a:prstGeom>
        </p:spPr>
      </p:pic>
      <p:pic>
        <p:nvPicPr>
          <p:cNvPr id="19" name="Picture 18" descr="WhatsApp Image 2023-10-18 at 4.12.01 PM (1)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85850" y="4667250"/>
            <a:ext cx="5181600" cy="5181600"/>
          </a:xfrm>
          <a:prstGeom prst="rect">
            <a:avLst/>
          </a:prstGeom>
        </p:spPr>
      </p:pic>
      <p:pic>
        <p:nvPicPr>
          <p:cNvPr id="20" name="Picture 19" descr="WhatsApp Image 2023-10-18 at 4.12.01 PM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250" y="4667250"/>
            <a:ext cx="54102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6" y="1255"/>
            <a:ext cx="20104100" cy="11309985"/>
          </a:xfrm>
          <a:custGeom>
            <a:avLst/>
            <a:gdLst/>
            <a:ahLst/>
            <a:cxnLst/>
            <a:rect l="l" t="t" r="r" b="b"/>
            <a:pathLst>
              <a:path w="20104100" h="11309985">
                <a:moveTo>
                  <a:pt x="20104099" y="0"/>
                </a:moveTo>
                <a:lnTo>
                  <a:pt x="0" y="0"/>
                </a:lnTo>
                <a:lnTo>
                  <a:pt x="0" y="11309969"/>
                </a:lnTo>
                <a:lnTo>
                  <a:pt x="20104099" y="11309969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553" y="0"/>
            <a:ext cx="20111720" cy="11317605"/>
            <a:chOff x="-2553" y="0"/>
            <a:chExt cx="20111720" cy="11317605"/>
          </a:xfrm>
        </p:grpSpPr>
        <p:sp>
          <p:nvSpPr>
            <p:cNvPr id="4" name="object 4"/>
            <p:cNvSpPr/>
            <p:nvPr/>
          </p:nvSpPr>
          <p:spPr>
            <a:xfrm>
              <a:off x="1256" y="1255"/>
              <a:ext cx="20104100" cy="11309985"/>
            </a:xfrm>
            <a:custGeom>
              <a:avLst/>
              <a:gdLst/>
              <a:ahLst/>
              <a:cxnLst/>
              <a:rect l="l" t="t" r="r" b="b"/>
              <a:pathLst>
                <a:path w="20104100" h="11309985">
                  <a:moveTo>
                    <a:pt x="0" y="11309969"/>
                  </a:moveTo>
                  <a:lnTo>
                    <a:pt x="20104099" y="11309969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11309969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461250" y="1188209"/>
            <a:ext cx="11506200" cy="8508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5450" dirty="0" smtClean="0">
                <a:latin typeface="Trebuchet MS"/>
                <a:cs typeface="Trebuchet MS"/>
              </a:rPr>
              <a:t>What next?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13" name="object 2"/>
          <p:cNvSpPr txBox="1"/>
          <p:nvPr/>
        </p:nvSpPr>
        <p:spPr>
          <a:xfrm>
            <a:off x="603250" y="3067050"/>
            <a:ext cx="18669000" cy="82482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December 2023: WP 2023 REVIVE- Youth Civic Participation in Albania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5" dirty="0" smtClean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Continuation </a:t>
            </a: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of Europe - What if..?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5" dirty="0" smtClean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Engagement with JEF </a:t>
            </a: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Europe campaigns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5" dirty="0" smtClean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Collaboration with universities and high schools 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5" dirty="0" smtClean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Local actions and workshops </a:t>
            </a: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with youngsters</a:t>
            </a: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endParaRPr lang="en-US" sz="4000" b="1" spc="5" dirty="0" smtClean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</a:pPr>
            <a:r>
              <a:rPr lang="en-US" sz="4000" b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Formalization of the section, full registration in the court </a:t>
            </a: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 smtClean="0">
              <a:solidFill>
                <a:srgbClr val="FFFFFF"/>
              </a:solidFill>
              <a:cs typeface="Trebuchet MS"/>
            </a:endParaRPr>
          </a:p>
          <a:p>
            <a:pPr marL="12700" marR="5080">
              <a:lnSpc>
                <a:spcPct val="100600"/>
              </a:lnSpc>
              <a:spcBef>
                <a:spcPts val="95"/>
              </a:spcBef>
              <a:buFont typeface="Wingdings" pitchFamily="2" charset="2"/>
              <a:buChar char="v"/>
            </a:pPr>
            <a:endParaRPr lang="en-US" sz="4000" b="1" spc="45" dirty="0">
              <a:solidFill>
                <a:srgbClr val="FFFFFF"/>
              </a:solidFill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57150"/>
            <a:ext cx="20106640" cy="11309985"/>
          </a:xfrm>
          <a:custGeom>
            <a:avLst/>
            <a:gdLst/>
            <a:ahLst/>
            <a:cxnLst/>
            <a:rect l="l" t="t" r="r" b="b"/>
            <a:pathLst>
              <a:path w="20106640" h="11309985">
                <a:moveTo>
                  <a:pt x="20106612" y="0"/>
                </a:moveTo>
                <a:lnTo>
                  <a:pt x="0" y="0"/>
                </a:lnTo>
                <a:lnTo>
                  <a:pt x="0" y="11309969"/>
                </a:lnTo>
                <a:lnTo>
                  <a:pt x="20106612" y="11309969"/>
                </a:lnTo>
                <a:lnTo>
                  <a:pt x="20106612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1650" y="3600450"/>
            <a:ext cx="6842050" cy="123046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114"/>
              </a:spcBef>
            </a:pPr>
            <a:r>
              <a:rPr lang="en-US" spc="5" dirty="0" smtClean="0"/>
              <a:t>Thank you!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1479168" y="6045196"/>
            <a:ext cx="9861550" cy="205168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3600" spc="5" dirty="0">
                <a:latin typeface="Calibri"/>
                <a:cs typeface="Calibri"/>
              </a:rPr>
              <a:t>EMAIL:</a:t>
            </a:r>
            <a:r>
              <a:rPr sz="3600" spc="30" dirty="0">
                <a:latin typeface="Calibri"/>
                <a:cs typeface="Calibri"/>
              </a:rPr>
              <a:t> </a:t>
            </a:r>
            <a:r>
              <a:rPr sz="3600" spc="5" dirty="0">
                <a:latin typeface="Calibri"/>
                <a:cs typeface="Calibri"/>
                <a:hlinkClick r:id="rId2"/>
              </a:rPr>
              <a:t>jefinalbania@gmail.com</a:t>
            </a:r>
            <a:endParaRPr sz="3600">
              <a:latin typeface="Calibri"/>
              <a:cs typeface="Calibri"/>
            </a:endParaRPr>
          </a:p>
          <a:p>
            <a:pPr marL="12700" marR="5080">
              <a:lnSpc>
                <a:spcPct val="122800"/>
              </a:lnSpc>
              <a:spcBef>
                <a:spcPts val="20"/>
              </a:spcBef>
            </a:pPr>
            <a:r>
              <a:rPr sz="3600" spc="5" dirty="0">
                <a:latin typeface="Calibri"/>
                <a:cs typeface="Calibri"/>
              </a:rPr>
              <a:t>FACEBOOK:</a:t>
            </a:r>
            <a:r>
              <a:rPr sz="3600" spc="100" dirty="0">
                <a:latin typeface="Calibri"/>
                <a:cs typeface="Calibri"/>
              </a:rPr>
              <a:t> </a:t>
            </a:r>
            <a:r>
              <a:rPr sz="3600" u="heavy" spc="5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Calibri"/>
                <a:cs typeface="Calibri"/>
                <a:hlinkClick r:id="rId3"/>
              </a:rPr>
              <a:t>https</a:t>
            </a:r>
            <a:r>
              <a:rPr sz="3600" u="heavy" spc="5" smtClean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Calibri"/>
                <a:cs typeface="Calibri"/>
                <a:hlinkClick r:id="rId3"/>
              </a:rPr>
              <a:t>://</a:t>
            </a:r>
            <a:r>
              <a:rPr lang="en-US" sz="3600" u="heavy" spc="5" dirty="0" smtClean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Calibri"/>
                <a:cs typeface="Calibri"/>
                <a:hlinkClick r:id="rId3"/>
              </a:rPr>
              <a:t>www</a:t>
            </a:r>
            <a:r>
              <a:rPr sz="3600" u="heavy" spc="5" smtClean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Calibri"/>
                <a:cs typeface="Calibri"/>
                <a:hlinkClick r:id="rId3"/>
              </a:rPr>
              <a:t>.facebook.com/jefinalbania </a:t>
            </a:r>
            <a:r>
              <a:rPr sz="3600" spc="-800" smtClean="0">
                <a:solidFill>
                  <a:srgbClr val="CCCCFF"/>
                </a:solidFill>
                <a:latin typeface="Calibri"/>
                <a:cs typeface="Calibri"/>
              </a:rPr>
              <a:t> </a:t>
            </a:r>
            <a:r>
              <a:rPr sz="3600" spc="5" dirty="0">
                <a:latin typeface="Calibri"/>
                <a:cs typeface="Calibri"/>
              </a:rPr>
              <a:t>INSTAGRAM:</a:t>
            </a:r>
            <a:r>
              <a:rPr sz="3600" spc="85" dirty="0">
                <a:latin typeface="Calibri"/>
                <a:cs typeface="Calibri"/>
              </a:rPr>
              <a:t> </a:t>
            </a:r>
            <a:r>
              <a:rPr sz="3600" spc="5" dirty="0">
                <a:latin typeface="Calibri"/>
                <a:cs typeface="Calibri"/>
              </a:rPr>
              <a:t>@jefinalbania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0685" y="643411"/>
            <a:ext cx="1631148" cy="152810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77607" y="678598"/>
            <a:ext cx="2513326" cy="113099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g16e1d74e19b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0104103" cy="11302168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g16e1d74e19b_0_0"/>
          <p:cNvSpPr/>
          <p:nvPr/>
        </p:nvSpPr>
        <p:spPr>
          <a:xfrm>
            <a:off x="0" y="0"/>
            <a:ext cx="20104172" cy="11315700"/>
          </a:xfrm>
          <a:prstGeom prst="rect">
            <a:avLst/>
          </a:prstGeom>
          <a:solidFill>
            <a:srgbClr val="00B050">
              <a:alpha val="84705"/>
            </a:srgbClr>
          </a:solidFill>
          <a:ln>
            <a:noFill/>
          </a:ln>
        </p:spPr>
        <p:txBody>
          <a:bodyPr spcFirstLastPara="1" wrap="square" lIns="75398" tIns="37689" rIns="75398" bIns="37689" anchor="t" anchorCtr="0">
            <a:noAutofit/>
          </a:bodyPr>
          <a:lstStyle/>
          <a:p>
            <a:pPr>
              <a:buClr>
                <a:schemeClr val="dk1"/>
              </a:buClr>
              <a:buSzPts val="11000"/>
            </a:pPr>
            <a:endParaRPr sz="9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1" name="Google Shape;51;g16e1d74e19b_0_0"/>
          <p:cNvSpPr txBox="1"/>
          <p:nvPr/>
        </p:nvSpPr>
        <p:spPr>
          <a:xfrm>
            <a:off x="1416262" y="3603386"/>
            <a:ext cx="17339678" cy="4706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398" tIns="37689" rIns="75398" bIns="37689" anchor="t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2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g16e1d74e19b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824" y="642995"/>
            <a:ext cx="1630876" cy="1529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g16e1d74e19b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77661" y="679081"/>
            <a:ext cx="2513176" cy="113157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g16e1d74e19b_0_0"/>
          <p:cNvSpPr txBox="1"/>
          <p:nvPr/>
        </p:nvSpPr>
        <p:spPr>
          <a:xfrm>
            <a:off x="4635500" y="552450"/>
            <a:ext cx="15468600" cy="2467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398" tIns="37689" rIns="75398" bIns="37689" anchor="t" anchorCtr="0">
            <a:noAutofit/>
          </a:bodyPr>
          <a:lstStyle/>
          <a:p>
            <a:pPr algn="ctr">
              <a:buClr>
                <a:srgbClr val="000000"/>
              </a:buClr>
              <a:buSzPts val="10000"/>
            </a:pPr>
            <a:r>
              <a:rPr lang="en-GB" sz="8200" b="1" dirty="0" smtClean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Section Establishment</a:t>
            </a:r>
            <a:endParaRPr sz="8200" b="1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6" name="Google Shape;56;g16e1d74e19b_0_0"/>
          <p:cNvSpPr txBox="1"/>
          <p:nvPr/>
        </p:nvSpPr>
        <p:spPr>
          <a:xfrm>
            <a:off x="679450" y="2762250"/>
            <a:ext cx="18380816" cy="8154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398" tIns="75398" rIns="75398" bIns="75398" anchor="t" anchorCtr="0">
            <a:spAutoFit/>
          </a:bodyPr>
          <a:lstStyle/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4000" b="1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July 2021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– First local meeting of the non-formal group</a:t>
            </a:r>
            <a:endParaRPr sz="4000">
              <a:latin typeface="Trebuchet MS" pitchFamily="34" charset="0"/>
            </a:endParaRPr>
          </a:p>
          <a:p>
            <a:pPr marL="377053" indent="62842">
              <a:buClr>
                <a:schemeClr val="lt1"/>
              </a:buClr>
              <a:buSzPts val="8400"/>
            </a:pPr>
            <a:endParaRPr sz="4000">
              <a:solidFill>
                <a:srgbClr val="000000"/>
              </a:solidFill>
              <a:latin typeface="Trebuchet MS" pitchFamily="34" charset="0"/>
              <a:ea typeface="Times New Roman"/>
              <a:cs typeface="Times New Roman"/>
              <a:sym typeface="Times New Roman"/>
            </a:endParaRP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4000" b="1" dirty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JEF</a:t>
            </a:r>
            <a:r>
              <a:rPr lang="en-GB" sz="4000" dirty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 in Albania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(the issue of name still to be resolved and registration in the court)</a:t>
            </a:r>
          </a:p>
          <a:p>
            <a:pPr marL="377053" indent="-377053">
              <a:buClr>
                <a:schemeClr val="lt1"/>
              </a:buClr>
              <a:buSzPts val="8400"/>
            </a:pP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 November 2022 - </a:t>
            </a:r>
            <a:r>
              <a:rPr lang="en-GB" sz="4000" b="1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Candidate status during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ea typeface="Times New Roman"/>
                <a:cs typeface="Times New Roman"/>
                <a:sym typeface="Times New Roman"/>
              </a:rPr>
              <a:t>JEF Europe Federal Committee Prague</a:t>
            </a:r>
          </a:p>
          <a:p>
            <a:pPr marL="377053" indent="-377053">
              <a:buClr>
                <a:schemeClr val="lt1"/>
              </a:buClr>
              <a:buSzPts val="8400"/>
            </a:pPr>
            <a:endParaRPr lang="en-GB" sz="4000" dirty="0" smtClean="0">
              <a:solidFill>
                <a:schemeClr val="lt1"/>
              </a:solidFill>
              <a:latin typeface="Trebuchet MS" pitchFamily="34" charset="0"/>
              <a:cs typeface="Times New Roman"/>
              <a:sym typeface="Times New Roman"/>
            </a:endParaRP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New executive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board in place </a:t>
            </a: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endParaRPr lang="en-GB" sz="4000" dirty="0" smtClean="0">
              <a:solidFill>
                <a:schemeClr val="lt1"/>
              </a:solidFill>
              <a:latin typeface="Trebuchet MS" pitchFamily="34" charset="0"/>
              <a:cs typeface="Times New Roman"/>
              <a:sym typeface="Times New Roman"/>
            </a:endParaRP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 New members and volunteers engagement</a:t>
            </a: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endParaRPr lang="en-GB" sz="4000" dirty="0" smtClean="0">
              <a:solidFill>
                <a:schemeClr val="lt1"/>
              </a:solidFill>
              <a:latin typeface="Trebuchet MS" pitchFamily="34" charset="0"/>
              <a:cs typeface="Times New Roman"/>
              <a:sym typeface="Times New Roman"/>
            </a:endParaRPr>
          </a:p>
          <a:p>
            <a:pPr marL="377053" indent="-377053">
              <a:buClr>
                <a:schemeClr val="lt1"/>
              </a:buClr>
              <a:buSzPts val="8400"/>
              <a:buFont typeface="Proxima Nova"/>
              <a:buChar char="●"/>
            </a:pP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 November 2023 –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Application for full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membership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Wingdings" pitchFamily="2" charset="2"/>
              </a:rPr>
              <a:t> </a:t>
            </a:r>
            <a:r>
              <a:rPr lang="en-GB" sz="4000" dirty="0" smtClean="0">
                <a:solidFill>
                  <a:schemeClr val="lt1"/>
                </a:solidFill>
                <a:latin typeface="Trebuchet MS" pitchFamily="34" charset="0"/>
                <a:cs typeface="Times New Roman"/>
                <a:sym typeface="Times New Roman"/>
              </a:rPr>
              <a:t> </a:t>
            </a:r>
            <a:endParaRPr sz="4000">
              <a:latin typeface="Trebuchet MS" pitchFamily="34" charset="0"/>
            </a:endParaRPr>
          </a:p>
        </p:txBody>
      </p:sp>
      <p:sp>
        <p:nvSpPr>
          <p:cNvPr id="10" name="object 6"/>
          <p:cNvSpPr txBox="1"/>
          <p:nvPr/>
        </p:nvSpPr>
        <p:spPr>
          <a:xfrm>
            <a:off x="2416553" y="1907381"/>
            <a:ext cx="2198552" cy="367163"/>
          </a:xfrm>
          <a:prstGeom prst="rect">
            <a:avLst/>
          </a:prstGeom>
        </p:spPr>
        <p:txBody>
          <a:bodyPr vert="horz" wrap="square" lIns="0" tIns="13092" rIns="0" bIns="0" rtlCol="0">
            <a:spAutoFit/>
          </a:bodyPr>
          <a:lstStyle/>
          <a:p>
            <a:pPr marL="10474">
              <a:spcBef>
                <a:spcPts val="103"/>
              </a:spcBef>
            </a:pPr>
            <a:r>
              <a:rPr sz="2300" spc="8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2300" spc="-41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300" spc="12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23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49;g16e1d74e19b_0_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0104103" cy="113021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bject 2"/>
          <p:cNvSpPr/>
          <p:nvPr/>
        </p:nvSpPr>
        <p:spPr>
          <a:xfrm>
            <a:off x="0" y="0"/>
            <a:ext cx="20106640" cy="11309985"/>
          </a:xfrm>
          <a:custGeom>
            <a:avLst/>
            <a:gdLst/>
            <a:ahLst/>
            <a:cxnLst/>
            <a:rect l="l" t="t" r="r" b="b"/>
            <a:pathLst>
              <a:path w="20106640" h="11309985">
                <a:moveTo>
                  <a:pt x="20106612" y="0"/>
                </a:moveTo>
                <a:lnTo>
                  <a:pt x="0" y="0"/>
                </a:lnTo>
                <a:lnTo>
                  <a:pt x="0" y="11309969"/>
                </a:lnTo>
                <a:lnTo>
                  <a:pt x="20106612" y="11309969"/>
                </a:lnTo>
                <a:lnTo>
                  <a:pt x="20106612" y="0"/>
                </a:lnTo>
                <a:close/>
              </a:path>
            </a:pathLst>
          </a:custGeom>
          <a:solidFill>
            <a:srgbClr val="00AF50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0685" y="643411"/>
            <a:ext cx="1631148" cy="152810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77607" y="678598"/>
            <a:ext cx="2513326" cy="1130996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75650" y="704850"/>
            <a:ext cx="9220200" cy="1130438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marR="5080" indent="693420">
              <a:lnSpc>
                <a:spcPct val="100000"/>
              </a:lnSpc>
              <a:spcBef>
                <a:spcPts val="115"/>
              </a:spcBef>
            </a:pPr>
            <a:r>
              <a:rPr lang="en-US" sz="7250" spc="-145" dirty="0" smtClean="0">
                <a:latin typeface="Trebuchet MS"/>
                <a:cs typeface="Trebuchet MS"/>
              </a:rPr>
              <a:t>Main Activities</a:t>
            </a:r>
            <a:endParaRPr sz="72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513022" y="3337697"/>
            <a:ext cx="4498975" cy="2583815"/>
            <a:chOff x="1513022" y="3337697"/>
            <a:chExt cx="4498975" cy="2583815"/>
          </a:xfrm>
        </p:grpSpPr>
        <p:sp>
          <p:nvSpPr>
            <p:cNvPr id="8" name="object 8"/>
            <p:cNvSpPr/>
            <p:nvPr/>
          </p:nvSpPr>
          <p:spPr>
            <a:xfrm>
              <a:off x="1523075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23075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877112" y="4075016"/>
            <a:ext cx="3769360" cy="103949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507365" marR="5080" indent="-495300">
              <a:lnSpc>
                <a:spcPct val="101400"/>
              </a:lnSpc>
              <a:spcBef>
                <a:spcPts val="50"/>
              </a:spcBef>
            </a:pPr>
            <a:r>
              <a:rPr sz="3300" spc="45" dirty="0">
                <a:latin typeface="Trebuchet MS"/>
                <a:cs typeface="Trebuchet MS"/>
              </a:rPr>
              <a:t>Series</a:t>
            </a:r>
            <a:r>
              <a:rPr sz="3300" spc="-155" dirty="0">
                <a:latin typeface="Trebuchet MS"/>
                <a:cs typeface="Trebuchet MS"/>
              </a:rPr>
              <a:t> </a:t>
            </a:r>
            <a:r>
              <a:rPr sz="3300" spc="-85" dirty="0">
                <a:latin typeface="Trebuchet MS"/>
                <a:cs typeface="Trebuchet MS"/>
              </a:rPr>
              <a:t>of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-90" dirty="0">
                <a:latin typeface="Trebuchet MS"/>
                <a:cs typeface="Trebuchet MS"/>
              </a:rPr>
              <a:t>d</a:t>
            </a:r>
            <a:r>
              <a:rPr sz="3300" spc="-45" dirty="0">
                <a:latin typeface="Trebuchet MS"/>
                <a:cs typeface="Trebuchet MS"/>
              </a:rPr>
              <a:t>i</a:t>
            </a:r>
            <a:r>
              <a:rPr sz="3300" spc="90" dirty="0">
                <a:latin typeface="Trebuchet MS"/>
                <a:cs typeface="Trebuchet MS"/>
              </a:rPr>
              <a:t>s</a:t>
            </a:r>
            <a:r>
              <a:rPr sz="3300" spc="114" dirty="0">
                <a:latin typeface="Trebuchet MS"/>
                <a:cs typeface="Trebuchet MS"/>
              </a:rPr>
              <a:t>c</a:t>
            </a:r>
            <a:r>
              <a:rPr sz="3300" spc="145" dirty="0">
                <a:latin typeface="Trebuchet MS"/>
                <a:cs typeface="Trebuchet MS"/>
              </a:rPr>
              <a:t>us</a:t>
            </a:r>
            <a:r>
              <a:rPr sz="3300" spc="130" dirty="0">
                <a:latin typeface="Trebuchet MS"/>
                <a:cs typeface="Trebuchet MS"/>
              </a:rPr>
              <a:t>s</a:t>
            </a:r>
            <a:r>
              <a:rPr sz="3300" spc="-20" dirty="0">
                <a:latin typeface="Trebuchet MS"/>
                <a:cs typeface="Trebuchet MS"/>
              </a:rPr>
              <a:t>io</a:t>
            </a:r>
            <a:r>
              <a:rPr sz="3300" spc="-50" dirty="0">
                <a:latin typeface="Trebuchet MS"/>
                <a:cs typeface="Trebuchet MS"/>
              </a:rPr>
              <a:t>n</a:t>
            </a:r>
            <a:r>
              <a:rPr sz="3300" spc="-400" dirty="0">
                <a:latin typeface="Trebuchet MS"/>
                <a:cs typeface="Trebuchet MS"/>
              </a:rPr>
              <a:t>:  </a:t>
            </a:r>
            <a:r>
              <a:rPr sz="3300" spc="-65" dirty="0">
                <a:latin typeface="Trebuchet MS"/>
                <a:cs typeface="Trebuchet MS"/>
              </a:rPr>
              <a:t>“Meet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10" dirty="0">
                <a:latin typeface="Trebuchet MS"/>
                <a:cs typeface="Trebuchet MS"/>
              </a:rPr>
              <a:t>an</a:t>
            </a:r>
            <a:r>
              <a:rPr sz="3300" spc="-155" dirty="0">
                <a:latin typeface="Trebuchet MS"/>
                <a:cs typeface="Trebuchet MS"/>
              </a:rPr>
              <a:t> </a:t>
            </a:r>
            <a:r>
              <a:rPr sz="3300" spc="20" dirty="0">
                <a:latin typeface="Trebuchet MS"/>
                <a:cs typeface="Trebuchet MS"/>
              </a:rPr>
              <a:t>MEP”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803879" y="3337697"/>
            <a:ext cx="4498975" cy="2583815"/>
            <a:chOff x="7803879" y="3337697"/>
            <a:chExt cx="4498975" cy="2583815"/>
          </a:xfrm>
        </p:grpSpPr>
        <p:sp>
          <p:nvSpPr>
            <p:cNvPr id="12" name="object 12"/>
            <p:cNvSpPr/>
            <p:nvPr/>
          </p:nvSpPr>
          <p:spPr>
            <a:xfrm>
              <a:off x="7813932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813932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384324" y="4075016"/>
            <a:ext cx="3339465" cy="1031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9850">
              <a:lnSpc>
                <a:spcPct val="100000"/>
              </a:lnSpc>
              <a:spcBef>
                <a:spcPts val="105"/>
              </a:spcBef>
            </a:pPr>
            <a:r>
              <a:rPr sz="3300" spc="65" dirty="0">
                <a:latin typeface="Trebuchet MS"/>
                <a:cs typeface="Trebuchet MS"/>
              </a:rPr>
              <a:t>JEF </a:t>
            </a:r>
            <a:r>
              <a:rPr sz="3300" spc="25">
                <a:latin typeface="Trebuchet MS"/>
                <a:cs typeface="Trebuchet MS"/>
              </a:rPr>
              <a:t>Europe </a:t>
            </a:r>
            <a:r>
              <a:rPr lang="en-US" sz="3300" spc="15" dirty="0">
                <a:latin typeface="Trebuchet MS"/>
                <a:cs typeface="Trebuchet MS"/>
              </a:rPr>
              <a:t>W</a:t>
            </a:r>
            <a:r>
              <a:rPr sz="3300" spc="15" smtClean="0">
                <a:latin typeface="Trebuchet MS"/>
                <a:cs typeface="Trebuchet MS"/>
              </a:rPr>
              <a:t>ork </a:t>
            </a:r>
            <a:r>
              <a:rPr sz="3300" spc="-980" smtClean="0">
                <a:latin typeface="Trebuchet MS"/>
                <a:cs typeface="Trebuchet MS"/>
              </a:rPr>
              <a:t> </a:t>
            </a:r>
            <a:r>
              <a:rPr sz="3300" spc="20" dirty="0">
                <a:latin typeface="Trebuchet MS"/>
                <a:cs typeface="Trebuchet MS"/>
              </a:rPr>
              <a:t>Plans</a:t>
            </a:r>
            <a:r>
              <a:rPr sz="3300" spc="-245" dirty="0">
                <a:latin typeface="Trebuchet MS"/>
                <a:cs typeface="Trebuchet MS"/>
              </a:rPr>
              <a:t> </a:t>
            </a:r>
            <a:r>
              <a:rPr sz="3300" spc="-50" dirty="0">
                <a:latin typeface="Trebuchet MS"/>
                <a:cs typeface="Trebuchet MS"/>
              </a:rPr>
              <a:t>(2021/2022)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3948962" y="3337697"/>
            <a:ext cx="4498975" cy="2583815"/>
            <a:chOff x="13948962" y="3337697"/>
            <a:chExt cx="4498975" cy="2583815"/>
          </a:xfrm>
        </p:grpSpPr>
        <p:sp>
          <p:nvSpPr>
            <p:cNvPr id="16" name="object 16"/>
            <p:cNvSpPr/>
            <p:nvPr/>
          </p:nvSpPr>
          <p:spPr>
            <a:xfrm>
              <a:off x="13959015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959015" y="3347751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4387614" y="4075016"/>
            <a:ext cx="3623945" cy="1031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63195">
              <a:lnSpc>
                <a:spcPct val="100000"/>
              </a:lnSpc>
              <a:spcBef>
                <a:spcPts val="105"/>
              </a:spcBef>
            </a:pPr>
            <a:r>
              <a:rPr sz="3300" spc="20" dirty="0">
                <a:latin typeface="Trebuchet MS"/>
                <a:cs typeface="Trebuchet MS"/>
              </a:rPr>
              <a:t>Democracy </a:t>
            </a:r>
            <a:r>
              <a:rPr sz="3300" spc="-10" dirty="0">
                <a:latin typeface="Trebuchet MS"/>
                <a:cs typeface="Trebuchet MS"/>
              </a:rPr>
              <a:t>under </a:t>
            </a:r>
            <a:r>
              <a:rPr sz="3300" spc="-5" dirty="0">
                <a:latin typeface="Trebuchet MS"/>
                <a:cs typeface="Trebuchet MS"/>
              </a:rPr>
              <a:t> </a:t>
            </a:r>
            <a:r>
              <a:rPr sz="3300" spc="30" dirty="0">
                <a:latin typeface="Trebuchet MS"/>
                <a:cs typeface="Trebuchet MS"/>
              </a:rPr>
              <a:t>Pressure</a:t>
            </a:r>
            <a:r>
              <a:rPr sz="3300" spc="-225" dirty="0">
                <a:latin typeface="Trebuchet MS"/>
                <a:cs typeface="Trebuchet MS"/>
              </a:rPr>
              <a:t> </a:t>
            </a:r>
            <a:r>
              <a:rPr sz="3300" spc="40" dirty="0">
                <a:latin typeface="Trebuchet MS"/>
                <a:cs typeface="Trebuchet MS"/>
              </a:rPr>
              <a:t>Campaign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513022" y="6811115"/>
            <a:ext cx="4498975" cy="2583815"/>
            <a:chOff x="1513022" y="6811115"/>
            <a:chExt cx="4498975" cy="2583815"/>
          </a:xfrm>
        </p:grpSpPr>
        <p:sp>
          <p:nvSpPr>
            <p:cNvPr id="20" name="object 20"/>
            <p:cNvSpPr/>
            <p:nvPr/>
          </p:nvSpPr>
          <p:spPr>
            <a:xfrm>
              <a:off x="1523075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523075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394857" y="7549167"/>
            <a:ext cx="2735580" cy="103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4604">
              <a:lnSpc>
                <a:spcPct val="100000"/>
              </a:lnSpc>
              <a:spcBef>
                <a:spcPts val="105"/>
              </a:spcBef>
            </a:pPr>
            <a:r>
              <a:rPr sz="3300" spc="-70" dirty="0">
                <a:latin typeface="Trebuchet MS"/>
                <a:cs typeface="Trebuchet MS"/>
              </a:rPr>
              <a:t>Street</a:t>
            </a:r>
            <a:r>
              <a:rPr sz="3300" spc="-150" dirty="0">
                <a:latin typeface="Trebuchet MS"/>
                <a:cs typeface="Trebuchet MS"/>
              </a:rPr>
              <a:t> </a:t>
            </a:r>
            <a:r>
              <a:rPr sz="3300" spc="-85" dirty="0">
                <a:latin typeface="Trebuchet MS"/>
                <a:cs typeface="Trebuchet MS"/>
              </a:rPr>
              <a:t>Act</a:t>
            </a:r>
            <a:r>
              <a:rPr sz="3300" spc="-40" dirty="0">
                <a:latin typeface="Trebuchet MS"/>
                <a:cs typeface="Trebuchet MS"/>
              </a:rPr>
              <a:t>i</a:t>
            </a:r>
            <a:r>
              <a:rPr sz="3300" spc="120" dirty="0">
                <a:latin typeface="Trebuchet MS"/>
                <a:cs typeface="Trebuchet MS"/>
              </a:rPr>
              <a:t>on</a:t>
            </a:r>
            <a:r>
              <a:rPr sz="3300" spc="100" dirty="0">
                <a:latin typeface="Trebuchet MS"/>
                <a:cs typeface="Trebuchet MS"/>
              </a:rPr>
              <a:t>s</a:t>
            </a:r>
            <a:r>
              <a:rPr sz="3300" spc="-400" dirty="0">
                <a:latin typeface="Trebuchet MS"/>
                <a:cs typeface="Trebuchet MS"/>
              </a:rPr>
              <a:t>:  </a:t>
            </a:r>
            <a:r>
              <a:rPr sz="3300" spc="-450" dirty="0">
                <a:latin typeface="Trebuchet MS"/>
                <a:cs typeface="Trebuchet MS"/>
              </a:rPr>
              <a:t>“</a:t>
            </a:r>
            <a:r>
              <a:rPr sz="3300" dirty="0">
                <a:latin typeface="Trebuchet MS"/>
                <a:cs typeface="Trebuchet MS"/>
              </a:rPr>
              <a:t>Free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114" dirty="0">
                <a:latin typeface="Trebuchet MS"/>
                <a:cs typeface="Trebuchet MS"/>
              </a:rPr>
              <a:t>U</a:t>
            </a:r>
            <a:r>
              <a:rPr sz="3300" spc="95" dirty="0">
                <a:latin typeface="Trebuchet MS"/>
                <a:cs typeface="Trebuchet MS"/>
              </a:rPr>
              <a:t>k</a:t>
            </a:r>
            <a:r>
              <a:rPr sz="3300" spc="-65" dirty="0">
                <a:latin typeface="Trebuchet MS"/>
                <a:cs typeface="Trebuchet MS"/>
              </a:rPr>
              <a:t>raine</a:t>
            </a:r>
            <a:r>
              <a:rPr sz="3300" spc="-445" dirty="0">
                <a:latin typeface="Trebuchet MS"/>
                <a:cs typeface="Trebuchet MS"/>
              </a:rPr>
              <a:t>”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803879" y="6811115"/>
            <a:ext cx="4498975" cy="2583815"/>
            <a:chOff x="7803879" y="6811115"/>
            <a:chExt cx="4498975" cy="2583815"/>
          </a:xfrm>
        </p:grpSpPr>
        <p:sp>
          <p:nvSpPr>
            <p:cNvPr id="24" name="object 24"/>
            <p:cNvSpPr/>
            <p:nvPr/>
          </p:nvSpPr>
          <p:spPr>
            <a:xfrm>
              <a:off x="7813932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813932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69777" y="7549167"/>
            <a:ext cx="3167380" cy="103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93750" marR="5080" indent="-781685">
              <a:lnSpc>
                <a:spcPct val="100000"/>
              </a:lnSpc>
              <a:spcBef>
                <a:spcPts val="105"/>
              </a:spcBef>
            </a:pPr>
            <a:r>
              <a:rPr sz="3300" spc="25">
                <a:latin typeface="Trebuchet MS"/>
                <a:cs typeface="Trebuchet MS"/>
              </a:rPr>
              <a:t>Meeting</a:t>
            </a:r>
            <a:r>
              <a:rPr sz="3300" spc="-160">
                <a:latin typeface="Trebuchet MS"/>
                <a:cs typeface="Trebuchet MS"/>
              </a:rPr>
              <a:t> </a:t>
            </a:r>
            <a:r>
              <a:rPr lang="en-US" sz="3300" spc="-165" dirty="0">
                <a:latin typeface="Trebuchet MS"/>
                <a:cs typeface="Trebuchet MS"/>
              </a:rPr>
              <a:t>w</a:t>
            </a:r>
            <a:r>
              <a:rPr sz="3300" spc="-55" smtClean="0">
                <a:latin typeface="Trebuchet MS"/>
                <a:cs typeface="Trebuchet MS"/>
              </a:rPr>
              <a:t>i</a:t>
            </a:r>
            <a:r>
              <a:rPr sz="3300" spc="-160" smtClean="0">
                <a:latin typeface="Trebuchet MS"/>
                <a:cs typeface="Trebuchet MS"/>
              </a:rPr>
              <a:t>th</a:t>
            </a:r>
            <a:r>
              <a:rPr sz="3300" spc="-170" smtClean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JEF  </a:t>
            </a:r>
            <a:r>
              <a:rPr sz="3300" spc="25" dirty="0">
                <a:latin typeface="Trebuchet MS"/>
                <a:cs typeface="Trebuchet MS"/>
              </a:rPr>
              <a:t>Sections</a:t>
            </a:r>
            <a:endParaRPr sz="3300">
              <a:latin typeface="Trebuchet MS"/>
              <a:cs typeface="Trebuchet MS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3948962" y="6811115"/>
            <a:ext cx="4498975" cy="2583815"/>
            <a:chOff x="13948962" y="6811115"/>
            <a:chExt cx="4498975" cy="2583815"/>
          </a:xfrm>
        </p:grpSpPr>
        <p:sp>
          <p:nvSpPr>
            <p:cNvPr id="28" name="object 28"/>
            <p:cNvSpPr/>
            <p:nvPr/>
          </p:nvSpPr>
          <p:spPr>
            <a:xfrm>
              <a:off x="13959015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4051482" y="0"/>
                  </a:moveTo>
                  <a:lnTo>
                    <a:pt x="427265" y="0"/>
                  </a:lnTo>
                  <a:lnTo>
                    <a:pt x="380716" y="2507"/>
                  </a:lnTo>
                  <a:lnTo>
                    <a:pt x="335617" y="9856"/>
                  </a:lnTo>
                  <a:lnTo>
                    <a:pt x="292229" y="21785"/>
                  </a:lnTo>
                  <a:lnTo>
                    <a:pt x="250813" y="38034"/>
                  </a:lnTo>
                  <a:lnTo>
                    <a:pt x="211631" y="58341"/>
                  </a:lnTo>
                  <a:lnTo>
                    <a:pt x="174942" y="82447"/>
                  </a:lnTo>
                  <a:lnTo>
                    <a:pt x="141008" y="110089"/>
                  </a:lnTo>
                  <a:lnTo>
                    <a:pt x="110089" y="141008"/>
                  </a:lnTo>
                  <a:lnTo>
                    <a:pt x="82447" y="174942"/>
                  </a:lnTo>
                  <a:lnTo>
                    <a:pt x="58341" y="211631"/>
                  </a:lnTo>
                  <a:lnTo>
                    <a:pt x="38034" y="250813"/>
                  </a:lnTo>
                  <a:lnTo>
                    <a:pt x="21785" y="292229"/>
                  </a:lnTo>
                  <a:lnTo>
                    <a:pt x="9856" y="335617"/>
                  </a:lnTo>
                  <a:lnTo>
                    <a:pt x="2507" y="380716"/>
                  </a:lnTo>
                  <a:lnTo>
                    <a:pt x="0" y="427265"/>
                  </a:lnTo>
                  <a:lnTo>
                    <a:pt x="0" y="2136327"/>
                  </a:lnTo>
                  <a:lnTo>
                    <a:pt x="2507" y="2182877"/>
                  </a:lnTo>
                  <a:lnTo>
                    <a:pt x="9856" y="2227975"/>
                  </a:lnTo>
                  <a:lnTo>
                    <a:pt x="21785" y="2271363"/>
                  </a:lnTo>
                  <a:lnTo>
                    <a:pt x="38034" y="2312779"/>
                  </a:lnTo>
                  <a:lnTo>
                    <a:pt x="58341" y="2351961"/>
                  </a:lnTo>
                  <a:lnTo>
                    <a:pt x="82447" y="2388650"/>
                  </a:lnTo>
                  <a:lnTo>
                    <a:pt x="110089" y="2422584"/>
                  </a:lnTo>
                  <a:lnTo>
                    <a:pt x="141008" y="2453503"/>
                  </a:lnTo>
                  <a:lnTo>
                    <a:pt x="174942" y="2481145"/>
                  </a:lnTo>
                  <a:lnTo>
                    <a:pt x="211631" y="2505251"/>
                  </a:lnTo>
                  <a:lnTo>
                    <a:pt x="250813" y="2525558"/>
                  </a:lnTo>
                  <a:lnTo>
                    <a:pt x="292229" y="2541807"/>
                  </a:lnTo>
                  <a:lnTo>
                    <a:pt x="335617" y="2553736"/>
                  </a:lnTo>
                  <a:lnTo>
                    <a:pt x="380716" y="2561085"/>
                  </a:lnTo>
                  <a:lnTo>
                    <a:pt x="427265" y="2563593"/>
                  </a:lnTo>
                  <a:lnTo>
                    <a:pt x="4051482" y="2563593"/>
                  </a:lnTo>
                  <a:lnTo>
                    <a:pt x="4098031" y="2561085"/>
                  </a:lnTo>
                  <a:lnTo>
                    <a:pt x="4143130" y="2553736"/>
                  </a:lnTo>
                  <a:lnTo>
                    <a:pt x="4186518" y="2541807"/>
                  </a:lnTo>
                  <a:lnTo>
                    <a:pt x="4227934" y="2525558"/>
                  </a:lnTo>
                  <a:lnTo>
                    <a:pt x="4267116" y="2505251"/>
                  </a:lnTo>
                  <a:lnTo>
                    <a:pt x="4303805" y="2481145"/>
                  </a:lnTo>
                  <a:lnTo>
                    <a:pt x="4337739" y="2453503"/>
                  </a:lnTo>
                  <a:lnTo>
                    <a:pt x="4368658" y="2422584"/>
                  </a:lnTo>
                  <a:lnTo>
                    <a:pt x="4396300" y="2388650"/>
                  </a:lnTo>
                  <a:lnTo>
                    <a:pt x="4420406" y="2351961"/>
                  </a:lnTo>
                  <a:lnTo>
                    <a:pt x="4440713" y="2312779"/>
                  </a:lnTo>
                  <a:lnTo>
                    <a:pt x="4456962" y="2271363"/>
                  </a:lnTo>
                  <a:lnTo>
                    <a:pt x="4468891" y="2227975"/>
                  </a:lnTo>
                  <a:lnTo>
                    <a:pt x="4476240" y="2182877"/>
                  </a:lnTo>
                  <a:lnTo>
                    <a:pt x="4478748" y="2136327"/>
                  </a:lnTo>
                  <a:lnTo>
                    <a:pt x="4478748" y="427265"/>
                  </a:lnTo>
                  <a:lnTo>
                    <a:pt x="4476240" y="380716"/>
                  </a:lnTo>
                  <a:lnTo>
                    <a:pt x="4468891" y="335617"/>
                  </a:lnTo>
                  <a:lnTo>
                    <a:pt x="4456962" y="292229"/>
                  </a:lnTo>
                  <a:lnTo>
                    <a:pt x="4440713" y="250813"/>
                  </a:lnTo>
                  <a:lnTo>
                    <a:pt x="4420406" y="211631"/>
                  </a:lnTo>
                  <a:lnTo>
                    <a:pt x="4396300" y="174942"/>
                  </a:lnTo>
                  <a:lnTo>
                    <a:pt x="4368658" y="141008"/>
                  </a:lnTo>
                  <a:lnTo>
                    <a:pt x="4337739" y="110089"/>
                  </a:lnTo>
                  <a:lnTo>
                    <a:pt x="4303805" y="82447"/>
                  </a:lnTo>
                  <a:lnTo>
                    <a:pt x="4267116" y="58341"/>
                  </a:lnTo>
                  <a:lnTo>
                    <a:pt x="4227934" y="38034"/>
                  </a:lnTo>
                  <a:lnTo>
                    <a:pt x="4186518" y="21785"/>
                  </a:lnTo>
                  <a:lnTo>
                    <a:pt x="4143130" y="9856"/>
                  </a:lnTo>
                  <a:lnTo>
                    <a:pt x="4098031" y="2507"/>
                  </a:lnTo>
                  <a:lnTo>
                    <a:pt x="4051482" y="0"/>
                  </a:lnTo>
                  <a:close/>
                </a:path>
              </a:pathLst>
            </a:custGeom>
            <a:solidFill>
              <a:srgbClr val="AA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3959015" y="6821168"/>
              <a:ext cx="4479290" cy="2564130"/>
            </a:xfrm>
            <a:custGeom>
              <a:avLst/>
              <a:gdLst/>
              <a:ahLst/>
              <a:cxnLst/>
              <a:rect l="l" t="t" r="r" b="b"/>
              <a:pathLst>
                <a:path w="4479290" h="2564129">
                  <a:moveTo>
                    <a:pt x="0" y="427265"/>
                  </a:moveTo>
                  <a:lnTo>
                    <a:pt x="2507" y="380716"/>
                  </a:lnTo>
                  <a:lnTo>
                    <a:pt x="9856" y="335617"/>
                  </a:lnTo>
                  <a:lnTo>
                    <a:pt x="21785" y="292229"/>
                  </a:lnTo>
                  <a:lnTo>
                    <a:pt x="38034" y="250813"/>
                  </a:lnTo>
                  <a:lnTo>
                    <a:pt x="58341" y="211631"/>
                  </a:lnTo>
                  <a:lnTo>
                    <a:pt x="82447" y="174942"/>
                  </a:lnTo>
                  <a:lnTo>
                    <a:pt x="110089" y="141008"/>
                  </a:lnTo>
                  <a:lnTo>
                    <a:pt x="141008" y="110089"/>
                  </a:lnTo>
                  <a:lnTo>
                    <a:pt x="174942" y="82447"/>
                  </a:lnTo>
                  <a:lnTo>
                    <a:pt x="211631" y="58341"/>
                  </a:lnTo>
                  <a:lnTo>
                    <a:pt x="250813" y="38034"/>
                  </a:lnTo>
                  <a:lnTo>
                    <a:pt x="292229" y="21785"/>
                  </a:lnTo>
                  <a:lnTo>
                    <a:pt x="335617" y="9856"/>
                  </a:lnTo>
                  <a:lnTo>
                    <a:pt x="380716" y="2507"/>
                  </a:lnTo>
                  <a:lnTo>
                    <a:pt x="427265" y="0"/>
                  </a:lnTo>
                  <a:lnTo>
                    <a:pt x="4051482" y="0"/>
                  </a:lnTo>
                  <a:lnTo>
                    <a:pt x="4098031" y="2507"/>
                  </a:lnTo>
                  <a:lnTo>
                    <a:pt x="4143130" y="9856"/>
                  </a:lnTo>
                  <a:lnTo>
                    <a:pt x="4186518" y="21785"/>
                  </a:lnTo>
                  <a:lnTo>
                    <a:pt x="4227934" y="38034"/>
                  </a:lnTo>
                  <a:lnTo>
                    <a:pt x="4267116" y="58341"/>
                  </a:lnTo>
                  <a:lnTo>
                    <a:pt x="4303805" y="82447"/>
                  </a:lnTo>
                  <a:lnTo>
                    <a:pt x="4337739" y="110089"/>
                  </a:lnTo>
                  <a:lnTo>
                    <a:pt x="4368658" y="141008"/>
                  </a:lnTo>
                  <a:lnTo>
                    <a:pt x="4396300" y="174942"/>
                  </a:lnTo>
                  <a:lnTo>
                    <a:pt x="4420406" y="211631"/>
                  </a:lnTo>
                  <a:lnTo>
                    <a:pt x="4440713" y="250813"/>
                  </a:lnTo>
                  <a:lnTo>
                    <a:pt x="4456962" y="292229"/>
                  </a:lnTo>
                  <a:lnTo>
                    <a:pt x="4468891" y="335617"/>
                  </a:lnTo>
                  <a:lnTo>
                    <a:pt x="4476240" y="380716"/>
                  </a:lnTo>
                  <a:lnTo>
                    <a:pt x="4478748" y="427265"/>
                  </a:lnTo>
                  <a:lnTo>
                    <a:pt x="4478748" y="2136327"/>
                  </a:lnTo>
                  <a:lnTo>
                    <a:pt x="4476240" y="2182877"/>
                  </a:lnTo>
                  <a:lnTo>
                    <a:pt x="4468891" y="2227975"/>
                  </a:lnTo>
                  <a:lnTo>
                    <a:pt x="4456962" y="2271363"/>
                  </a:lnTo>
                  <a:lnTo>
                    <a:pt x="4440713" y="2312779"/>
                  </a:lnTo>
                  <a:lnTo>
                    <a:pt x="4420406" y="2351961"/>
                  </a:lnTo>
                  <a:lnTo>
                    <a:pt x="4396300" y="2388650"/>
                  </a:lnTo>
                  <a:lnTo>
                    <a:pt x="4368658" y="2422584"/>
                  </a:lnTo>
                  <a:lnTo>
                    <a:pt x="4337739" y="2453503"/>
                  </a:lnTo>
                  <a:lnTo>
                    <a:pt x="4303805" y="2481145"/>
                  </a:lnTo>
                  <a:lnTo>
                    <a:pt x="4267116" y="2505251"/>
                  </a:lnTo>
                  <a:lnTo>
                    <a:pt x="4227934" y="2525558"/>
                  </a:lnTo>
                  <a:lnTo>
                    <a:pt x="4186518" y="2541807"/>
                  </a:lnTo>
                  <a:lnTo>
                    <a:pt x="4143130" y="2553736"/>
                  </a:lnTo>
                  <a:lnTo>
                    <a:pt x="4098031" y="2561085"/>
                  </a:lnTo>
                  <a:lnTo>
                    <a:pt x="4051482" y="2563593"/>
                  </a:lnTo>
                  <a:lnTo>
                    <a:pt x="427265" y="2563593"/>
                  </a:lnTo>
                  <a:lnTo>
                    <a:pt x="380716" y="2561085"/>
                  </a:lnTo>
                  <a:lnTo>
                    <a:pt x="335617" y="2553736"/>
                  </a:lnTo>
                  <a:lnTo>
                    <a:pt x="292229" y="2541807"/>
                  </a:lnTo>
                  <a:lnTo>
                    <a:pt x="250813" y="2525558"/>
                  </a:lnTo>
                  <a:lnTo>
                    <a:pt x="211631" y="2505251"/>
                  </a:lnTo>
                  <a:lnTo>
                    <a:pt x="174942" y="2481145"/>
                  </a:lnTo>
                  <a:lnTo>
                    <a:pt x="141008" y="2453503"/>
                  </a:lnTo>
                  <a:lnTo>
                    <a:pt x="110089" y="2422584"/>
                  </a:lnTo>
                  <a:lnTo>
                    <a:pt x="82447" y="2388650"/>
                  </a:lnTo>
                  <a:lnTo>
                    <a:pt x="58341" y="2351961"/>
                  </a:lnTo>
                  <a:lnTo>
                    <a:pt x="38034" y="2312779"/>
                  </a:lnTo>
                  <a:lnTo>
                    <a:pt x="21785" y="2271363"/>
                  </a:lnTo>
                  <a:lnTo>
                    <a:pt x="9856" y="2227975"/>
                  </a:lnTo>
                  <a:lnTo>
                    <a:pt x="2507" y="2182877"/>
                  </a:lnTo>
                  <a:lnTo>
                    <a:pt x="0" y="2136327"/>
                  </a:lnTo>
                  <a:lnTo>
                    <a:pt x="0" y="427265"/>
                  </a:lnTo>
                  <a:close/>
                </a:path>
              </a:pathLst>
            </a:custGeom>
            <a:ln w="20106">
              <a:solidFill>
                <a:srgbClr val="0094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4148847" y="7549167"/>
            <a:ext cx="4102100" cy="103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26390">
              <a:lnSpc>
                <a:spcPct val="100000"/>
              </a:lnSpc>
              <a:spcBef>
                <a:spcPts val="105"/>
              </a:spcBef>
            </a:pPr>
            <a:r>
              <a:rPr sz="3300" spc="45" dirty="0">
                <a:latin typeface="Trebuchet MS"/>
                <a:cs typeface="Trebuchet MS"/>
              </a:rPr>
              <a:t>Series </a:t>
            </a:r>
            <a:r>
              <a:rPr sz="3300" spc="-85" dirty="0">
                <a:latin typeface="Trebuchet MS"/>
                <a:cs typeface="Trebuchet MS"/>
              </a:rPr>
              <a:t>of </a:t>
            </a:r>
            <a:r>
              <a:rPr sz="3300" spc="45" dirty="0">
                <a:latin typeface="Trebuchet MS"/>
                <a:cs typeface="Trebuchet MS"/>
              </a:rPr>
              <a:t>Meetings </a:t>
            </a:r>
            <a:r>
              <a:rPr sz="3300" spc="50" dirty="0">
                <a:latin typeface="Trebuchet MS"/>
                <a:cs typeface="Trebuchet MS"/>
              </a:rPr>
              <a:t> </a:t>
            </a:r>
            <a:r>
              <a:rPr sz="3300" spc="-450" dirty="0">
                <a:latin typeface="Trebuchet MS"/>
                <a:cs typeface="Trebuchet MS"/>
              </a:rPr>
              <a:t>“</a:t>
            </a:r>
            <a:r>
              <a:rPr sz="3300" spc="25" dirty="0">
                <a:latin typeface="Trebuchet MS"/>
                <a:cs typeface="Trebuchet MS"/>
              </a:rPr>
              <a:t>Meet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110">
                <a:latin typeface="Trebuchet MS"/>
                <a:cs typeface="Trebuchet MS"/>
              </a:rPr>
              <a:t>Up</a:t>
            </a:r>
            <a:r>
              <a:rPr sz="3300" spc="-160">
                <a:latin typeface="Trebuchet MS"/>
                <a:cs typeface="Trebuchet MS"/>
              </a:rPr>
              <a:t> </a:t>
            </a:r>
            <a:r>
              <a:rPr lang="en-US" sz="3300" spc="-165" dirty="0">
                <a:latin typeface="Trebuchet MS"/>
                <a:cs typeface="Trebuchet MS"/>
              </a:rPr>
              <a:t>w</a:t>
            </a:r>
            <a:r>
              <a:rPr sz="3300" spc="-55" smtClean="0">
                <a:latin typeface="Trebuchet MS"/>
                <a:cs typeface="Trebuchet MS"/>
              </a:rPr>
              <a:t>i</a:t>
            </a:r>
            <a:r>
              <a:rPr sz="3300" spc="-160" smtClean="0">
                <a:latin typeface="Trebuchet MS"/>
                <a:cs typeface="Trebuchet MS"/>
              </a:rPr>
              <a:t>th</a:t>
            </a:r>
            <a:r>
              <a:rPr sz="3300" spc="-170" smtClean="0">
                <a:latin typeface="Trebuchet MS"/>
                <a:cs typeface="Trebuchet MS"/>
              </a:rPr>
              <a:t> </a:t>
            </a:r>
            <a:r>
              <a:rPr sz="3300" spc="65" dirty="0">
                <a:latin typeface="Trebuchet MS"/>
                <a:cs typeface="Trebuchet MS"/>
              </a:rPr>
              <a:t>JEF</a:t>
            </a:r>
            <a:r>
              <a:rPr sz="3300" spc="-229" dirty="0">
                <a:latin typeface="Trebuchet MS"/>
                <a:cs typeface="Trebuchet MS"/>
              </a:rPr>
              <a:t>-</a:t>
            </a:r>
            <a:r>
              <a:rPr sz="3300" spc="20" dirty="0">
                <a:latin typeface="Trebuchet MS"/>
                <a:cs typeface="Trebuchet MS"/>
              </a:rPr>
              <a:t>ers</a:t>
            </a:r>
            <a:endParaRPr sz="33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50" y="19050"/>
            <a:ext cx="20104100" cy="11297920"/>
            <a:chOff x="0" y="0"/>
            <a:chExt cx="20104100" cy="112979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29740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186" y="0"/>
              <a:ext cx="20069175" cy="11212195"/>
            </a:xfrm>
            <a:custGeom>
              <a:avLst/>
              <a:gdLst/>
              <a:ahLst/>
              <a:cxnLst/>
              <a:rect l="l" t="t" r="r" b="b"/>
              <a:pathLst>
                <a:path w="20069175" h="11212195">
                  <a:moveTo>
                    <a:pt x="0" y="11211949"/>
                  </a:moveTo>
                  <a:lnTo>
                    <a:pt x="20068913" y="11211949"/>
                  </a:lnTo>
                  <a:lnTo>
                    <a:pt x="20068913" y="0"/>
                  </a:lnTo>
                  <a:lnTo>
                    <a:pt x="0" y="0"/>
                  </a:lnTo>
                  <a:lnTo>
                    <a:pt x="0" y="11211949"/>
                  </a:lnTo>
                  <a:close/>
                </a:path>
              </a:pathLst>
            </a:custGeom>
            <a:solidFill>
              <a:srgbClr val="00AF50">
                <a:alpha val="85096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79035" marR="5080" indent="-79756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Series</a:t>
            </a:r>
            <a:r>
              <a:rPr spc="-260" dirty="0"/>
              <a:t> </a:t>
            </a:r>
            <a:r>
              <a:rPr spc="-100" dirty="0"/>
              <a:t>of</a:t>
            </a:r>
            <a:r>
              <a:rPr spc="-270" dirty="0"/>
              <a:t> </a:t>
            </a:r>
            <a:r>
              <a:rPr spc="-50" dirty="0"/>
              <a:t>discussion: </a:t>
            </a:r>
            <a:r>
              <a:rPr spc="-1630" dirty="0"/>
              <a:t> </a:t>
            </a:r>
            <a:r>
              <a:rPr spc="-705" dirty="0"/>
              <a:t>“</a:t>
            </a:r>
            <a:r>
              <a:rPr spc="5" dirty="0"/>
              <a:t>Meet</a:t>
            </a:r>
            <a:r>
              <a:rPr spc="-265" dirty="0"/>
              <a:t> </a:t>
            </a:r>
            <a:r>
              <a:rPr spc="-10" dirty="0"/>
              <a:t>an</a:t>
            </a:r>
            <a:r>
              <a:rPr spc="-250" dirty="0"/>
              <a:t> </a:t>
            </a:r>
            <a:r>
              <a:rPr spc="295" dirty="0"/>
              <a:t>ME</a:t>
            </a:r>
            <a:r>
              <a:rPr spc="260" dirty="0"/>
              <a:t>P</a:t>
            </a:r>
            <a:r>
              <a:rPr spc="-695" dirty="0"/>
              <a:t>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68754" y="2903491"/>
            <a:ext cx="13731496" cy="53655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85"/>
              </a:spcBef>
            </a:pPr>
            <a:r>
              <a:rPr sz="3600" spc="-40" smtClean="0">
                <a:solidFill>
                  <a:srgbClr val="FFFFFF"/>
                </a:solidFill>
                <a:latin typeface="Trebuchet MS"/>
                <a:cs typeface="Trebuchet MS"/>
              </a:rPr>
              <a:t>Onl</a:t>
            </a:r>
            <a:r>
              <a:rPr sz="3600" spc="-10" smtClean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600" spc="85" smtClean="0">
                <a:solidFill>
                  <a:srgbClr val="FFFFFF"/>
                </a:solidFill>
                <a:latin typeface="Trebuchet MS"/>
                <a:cs typeface="Trebuchet MS"/>
              </a:rPr>
              <a:t>ne</a:t>
            </a:r>
            <a:r>
              <a:rPr sz="3600" spc="-25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60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sz="3600" spc="-2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55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3600" spc="-300" smtClean="0">
                <a:solidFill>
                  <a:srgbClr val="FFFFFF"/>
                </a:solidFill>
                <a:latin typeface="Trebuchet MS"/>
                <a:cs typeface="Trebuchet MS"/>
              </a:rPr>
              <a:t>ith</a:t>
            </a:r>
            <a:r>
              <a:rPr sz="3600" spc="-25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20" dirty="0">
                <a:solidFill>
                  <a:srgbClr val="FFFFFF"/>
                </a:solidFill>
                <a:latin typeface="Trebuchet MS"/>
                <a:cs typeface="Trebuchet MS"/>
              </a:rPr>
              <a:t>Dor</a:t>
            </a:r>
            <a:r>
              <a:rPr sz="3600" spc="2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600" spc="37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600" spc="-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00" dirty="0">
                <a:solidFill>
                  <a:srgbClr val="FFFFFF"/>
                </a:solidFill>
                <a:latin typeface="Trebuchet MS"/>
                <a:cs typeface="Trebuchet MS"/>
              </a:rPr>
              <a:t>Pack,</a:t>
            </a:r>
            <a:r>
              <a:rPr sz="3600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310" dirty="0">
                <a:solidFill>
                  <a:srgbClr val="FFFFFF"/>
                </a:solidFill>
                <a:latin typeface="Trebuchet MS"/>
                <a:cs typeface="Trebuchet MS"/>
              </a:rPr>
              <a:t>MeP</a:t>
            </a:r>
            <a:r>
              <a:rPr sz="3600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80" dirty="0">
                <a:solidFill>
                  <a:srgbClr val="FFFFFF"/>
                </a:solidFill>
                <a:latin typeface="Trebuchet MS"/>
                <a:cs typeface="Trebuchet MS"/>
              </a:rPr>
              <a:t>a.D</a:t>
            </a:r>
            <a:endParaRPr sz="3600">
              <a:latin typeface="Trebuchet MS"/>
              <a:cs typeface="Trebuchet MS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00250" y="2152650"/>
            <a:ext cx="5079541" cy="422756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8050" y="352425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z="3600" spc="-50" dirty="0" smtClean="0">
                <a:solidFill>
                  <a:srgbClr val="FFFFFF"/>
                </a:solidFill>
                <a:latin typeface="Trebuchet MS"/>
                <a:cs typeface="Trebuchet MS"/>
              </a:rPr>
              <a:t>Online meeting with Rainer</a:t>
            </a:r>
            <a:r>
              <a:rPr lang="en-US" sz="3600" spc="-25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100" dirty="0" smtClean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lang="en-US" sz="36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lang="en-US" sz="3600" spc="-15" dirty="0" smtClean="0">
                <a:solidFill>
                  <a:srgbClr val="FFFFFF"/>
                </a:solidFill>
                <a:latin typeface="Trebuchet MS"/>
                <a:cs typeface="Trebuchet MS"/>
              </a:rPr>
              <a:t>eland</a:t>
            </a:r>
            <a:r>
              <a:rPr lang="en-US" sz="3600" spc="-25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385" dirty="0" smtClean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lang="en-US" sz="3600" spc="-254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60" dirty="0" smtClean="0">
                <a:solidFill>
                  <a:srgbClr val="FFFFFF"/>
                </a:solidFill>
                <a:latin typeface="Trebuchet MS"/>
                <a:cs typeface="Trebuchet MS"/>
              </a:rPr>
              <a:t>Vice</a:t>
            </a:r>
            <a:r>
              <a:rPr lang="en-US" sz="3600" spc="-25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20" dirty="0" smtClean="0">
                <a:solidFill>
                  <a:srgbClr val="FFFFFF"/>
                </a:solidFill>
                <a:latin typeface="Trebuchet MS"/>
                <a:cs typeface="Trebuchet MS"/>
              </a:rPr>
              <a:t>Presi</a:t>
            </a:r>
            <a:r>
              <a:rPr lang="en-US" sz="3600" spc="40" dirty="0" smtClean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lang="en-US" sz="3600" spc="-140" dirty="0" smtClean="0">
                <a:solidFill>
                  <a:srgbClr val="FFFFFF"/>
                </a:solidFill>
                <a:latin typeface="Trebuchet MS"/>
                <a:cs typeface="Trebuchet MS"/>
              </a:rPr>
              <a:t>ent</a:t>
            </a:r>
            <a:r>
              <a:rPr lang="en-US" sz="3600" spc="-29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135" dirty="0" smtClean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lang="en-US" sz="3600" spc="-25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204" dirty="0" smtClean="0">
                <a:solidFill>
                  <a:srgbClr val="FFFFFF"/>
                </a:solidFill>
                <a:latin typeface="Trebuchet MS"/>
                <a:cs typeface="Trebuchet MS"/>
              </a:rPr>
              <a:t>EP</a:t>
            </a:r>
            <a:endParaRPr lang="en-US" sz="3600" dirty="0">
              <a:latin typeface="Trebuchet MS"/>
              <a:cs typeface="Trebuchet MS"/>
            </a:endParaRPr>
          </a:p>
        </p:txBody>
      </p:sp>
      <p:grpSp>
        <p:nvGrpSpPr>
          <p:cNvPr id="12" name="object 6"/>
          <p:cNvGrpSpPr/>
          <p:nvPr/>
        </p:nvGrpSpPr>
        <p:grpSpPr>
          <a:xfrm>
            <a:off x="15386050" y="6267450"/>
            <a:ext cx="4440367" cy="4215336"/>
            <a:chOff x="6145083" y="4566714"/>
            <a:chExt cx="6449695" cy="6487160"/>
          </a:xfrm>
        </p:grpSpPr>
        <p:pic>
          <p:nvPicPr>
            <p:cNvPr id="13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52623" y="4574254"/>
              <a:ext cx="6434116" cy="6471816"/>
            </a:xfrm>
            <a:prstGeom prst="rect">
              <a:avLst/>
            </a:prstGeom>
          </p:spPr>
        </p:pic>
        <p:sp>
          <p:nvSpPr>
            <p:cNvPr id="14" name="object 8"/>
            <p:cNvSpPr/>
            <p:nvPr/>
          </p:nvSpPr>
          <p:spPr>
            <a:xfrm>
              <a:off x="6148853" y="4570484"/>
              <a:ext cx="6442075" cy="6479540"/>
            </a:xfrm>
            <a:custGeom>
              <a:avLst/>
              <a:gdLst/>
              <a:ahLst/>
              <a:cxnLst/>
              <a:rect l="l" t="t" r="r" b="b"/>
              <a:pathLst>
                <a:path w="6442075" h="6479540">
                  <a:moveTo>
                    <a:pt x="0" y="6479355"/>
                  </a:moveTo>
                  <a:lnTo>
                    <a:pt x="6441656" y="6479355"/>
                  </a:lnTo>
                  <a:lnTo>
                    <a:pt x="6441656" y="0"/>
                  </a:lnTo>
                  <a:lnTo>
                    <a:pt x="0" y="0"/>
                  </a:lnTo>
                  <a:lnTo>
                    <a:pt x="0" y="6479355"/>
                  </a:lnTo>
                  <a:close/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Rectangle 14"/>
          <p:cNvSpPr/>
          <p:nvPr/>
        </p:nvSpPr>
        <p:spPr>
          <a:xfrm>
            <a:off x="908050" y="4286250"/>
            <a:ext cx="9944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Online</a:t>
            </a:r>
            <a:r>
              <a:rPr lang="en-US" sz="3600" spc="-21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lang="en-US" sz="3600" spc="-24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195" dirty="0" smtClean="0">
                <a:solidFill>
                  <a:srgbClr val="FFFFFF"/>
                </a:solidFill>
                <a:latin typeface="Trebuchet MS"/>
                <a:cs typeface="Trebuchet MS"/>
              </a:rPr>
              <a:t>with </a:t>
            </a:r>
            <a:r>
              <a:rPr lang="en-US" sz="3600" spc="-15" dirty="0" smtClean="0">
                <a:solidFill>
                  <a:srgbClr val="FFFFFF"/>
                </a:solidFill>
                <a:latin typeface="Trebuchet MS"/>
                <a:cs typeface="Trebuchet MS"/>
              </a:rPr>
              <a:t>Adrian</a:t>
            </a:r>
            <a:r>
              <a:rPr lang="en-US" sz="3600" spc="-254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70" dirty="0" smtClean="0">
                <a:solidFill>
                  <a:srgbClr val="FFFFFF"/>
                </a:solidFill>
                <a:latin typeface="Trebuchet MS"/>
                <a:cs typeface="Trebuchet MS"/>
              </a:rPr>
              <a:t>Vazquez</a:t>
            </a:r>
            <a:r>
              <a:rPr lang="en-US" sz="3600" spc="-23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45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Lazara</a:t>
            </a:r>
            <a:r>
              <a:rPr lang="en-US" sz="3600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14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260" dirty="0" smtClean="0">
                <a:solidFill>
                  <a:srgbClr val="FFFFFF"/>
                </a:solidFill>
                <a:latin typeface="Trebuchet MS"/>
                <a:cs typeface="Trebuchet MS"/>
              </a:rPr>
              <a:t>MEP</a:t>
            </a:r>
            <a:endParaRPr lang="en-US" sz="3600" dirty="0"/>
          </a:p>
        </p:txBody>
      </p:sp>
      <p:pic>
        <p:nvPicPr>
          <p:cNvPr id="16" name="object 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85450" y="6839429"/>
            <a:ext cx="5086290" cy="447627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984250" y="4972050"/>
            <a:ext cx="94283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Online</a:t>
            </a:r>
            <a:r>
              <a:rPr lang="en-US" sz="3600" spc="-2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lang="en-US" sz="3600" spc="-24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195" dirty="0" smtClean="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lang="en-US" sz="3600" spc="-21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25" dirty="0" smtClean="0">
                <a:solidFill>
                  <a:srgbClr val="FFFFFF"/>
                </a:solidFill>
                <a:latin typeface="Trebuchet MS"/>
                <a:cs typeface="Trebuchet MS"/>
              </a:rPr>
              <a:t>Enrique</a:t>
            </a:r>
            <a:r>
              <a:rPr lang="en-US" sz="3600" spc="-25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55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Calvet</a:t>
            </a:r>
            <a:r>
              <a:rPr lang="en-US" sz="3600" spc="-2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8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Chambon</a:t>
            </a:r>
            <a:r>
              <a:rPr lang="en-US" sz="3600" spc="-229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endParaRPr lang="en-US" sz="3600" dirty="0"/>
          </a:p>
        </p:txBody>
      </p:sp>
      <p:pic>
        <p:nvPicPr>
          <p:cNvPr id="18" name="object 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013451" y="7334250"/>
            <a:ext cx="5181600" cy="3981450"/>
          </a:xfrm>
          <a:prstGeom prst="rect">
            <a:avLst/>
          </a:prstGeom>
        </p:spPr>
      </p:pic>
      <p:pic>
        <p:nvPicPr>
          <p:cNvPr id="19" name="object 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36650" y="7181850"/>
            <a:ext cx="4724400" cy="413385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84250" y="5657850"/>
            <a:ext cx="10112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3600" spc="65" dirty="0" smtClean="0">
                <a:solidFill>
                  <a:srgbClr val="FFFFFF"/>
                </a:solidFill>
                <a:latin typeface="Trebuchet MS"/>
                <a:cs typeface="Trebuchet MS"/>
              </a:rPr>
              <a:t>Online meeting with Lucas</a:t>
            </a:r>
            <a:r>
              <a:rPr lang="en-US" sz="3600" spc="-21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65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Mandl</a:t>
            </a:r>
            <a:r>
              <a:rPr lang="en-US" sz="3600" spc="-65" dirty="0" smtClean="0">
                <a:solidFill>
                  <a:srgbClr val="FFFFFF"/>
                </a:solidFill>
                <a:latin typeface="Trebuchet MS"/>
                <a:cs typeface="Trebuchet MS"/>
              </a:rPr>
              <a:t>,</a:t>
            </a:r>
            <a:r>
              <a:rPr lang="en-US" sz="3600" spc="-24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Austrian</a:t>
            </a:r>
            <a:r>
              <a:rPr lang="en-US" sz="3600" spc="-28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3600" spc="260" dirty="0" smtClean="0">
                <a:solidFill>
                  <a:srgbClr val="FFFFFF"/>
                </a:solidFill>
                <a:latin typeface="Trebuchet MS"/>
                <a:cs typeface="Trebuchet MS"/>
              </a:rPr>
              <a:t>MEP</a:t>
            </a:r>
            <a:endParaRPr lang="en-US" sz="36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3636" y="2769301"/>
            <a:ext cx="16941800" cy="183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90"/>
              </a:spcBef>
            </a:pPr>
            <a:r>
              <a:rPr sz="4700" spc="50" dirty="0">
                <a:latin typeface="Trebuchet MS"/>
                <a:cs typeface="Trebuchet MS"/>
              </a:rPr>
              <a:t>4-5</a:t>
            </a:r>
            <a:r>
              <a:rPr sz="4700" spc="-220" dirty="0">
                <a:latin typeface="Trebuchet MS"/>
                <a:cs typeface="Trebuchet MS"/>
              </a:rPr>
              <a:t> </a:t>
            </a:r>
            <a:r>
              <a:rPr sz="4700" spc="170" dirty="0">
                <a:latin typeface="Trebuchet MS"/>
                <a:cs typeface="Trebuchet MS"/>
              </a:rPr>
              <a:t>Dec</a:t>
            </a:r>
            <a:r>
              <a:rPr sz="4700" spc="-220" dirty="0">
                <a:latin typeface="Trebuchet MS"/>
                <a:cs typeface="Trebuchet MS"/>
              </a:rPr>
              <a:t> </a:t>
            </a:r>
            <a:r>
              <a:rPr sz="4700" spc="40" dirty="0">
                <a:latin typeface="Trebuchet MS"/>
                <a:cs typeface="Trebuchet MS"/>
              </a:rPr>
              <a:t>2021</a:t>
            </a:r>
            <a:r>
              <a:rPr sz="4700" spc="-220" dirty="0">
                <a:latin typeface="Trebuchet MS"/>
                <a:cs typeface="Trebuchet MS"/>
              </a:rPr>
              <a:t> </a:t>
            </a:r>
            <a:r>
              <a:rPr sz="4700" spc="-1475" dirty="0">
                <a:latin typeface="Trebuchet MS"/>
                <a:cs typeface="Trebuchet MS"/>
              </a:rPr>
              <a:t>|</a:t>
            </a:r>
            <a:r>
              <a:rPr sz="4700" spc="-195" dirty="0">
                <a:latin typeface="Trebuchet MS"/>
                <a:cs typeface="Trebuchet MS"/>
              </a:rPr>
              <a:t> </a:t>
            </a:r>
            <a:r>
              <a:rPr sz="5900" b="1" spc="-50" dirty="0">
                <a:solidFill>
                  <a:srgbClr val="FFFFFF"/>
                </a:solidFill>
                <a:latin typeface="Trebuchet MS"/>
                <a:cs typeface="Trebuchet MS"/>
              </a:rPr>
              <a:t>Online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3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5900" b="1" spc="-2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10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05" dirty="0">
                <a:solidFill>
                  <a:srgbClr val="FFFFFF"/>
                </a:solidFill>
                <a:latin typeface="Trebuchet MS"/>
                <a:cs typeface="Trebuchet MS"/>
              </a:rPr>
              <a:t>site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90" dirty="0">
                <a:solidFill>
                  <a:srgbClr val="FFFFFF"/>
                </a:solidFill>
                <a:latin typeface="Trebuchet MS"/>
                <a:cs typeface="Trebuchet MS"/>
              </a:rPr>
              <a:t>training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10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75" dirty="0">
                <a:solidFill>
                  <a:srgbClr val="FFFFFF"/>
                </a:solidFill>
                <a:latin typeface="Trebuchet MS"/>
                <a:cs typeface="Trebuchet MS"/>
              </a:rPr>
              <a:t>Internet </a:t>
            </a:r>
            <a:r>
              <a:rPr sz="5900" b="1" spc="-17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35" dirty="0">
                <a:solidFill>
                  <a:srgbClr val="FFFFFF"/>
                </a:solidFill>
                <a:latin typeface="Trebuchet MS"/>
                <a:cs typeface="Trebuchet MS"/>
              </a:rPr>
              <a:t>Governance</a:t>
            </a:r>
            <a:r>
              <a:rPr sz="5900" b="1" spc="-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55" dirty="0">
                <a:solidFill>
                  <a:srgbClr val="FFFFFF"/>
                </a:solidFill>
                <a:latin typeface="Trebuchet MS"/>
                <a:cs typeface="Trebuchet MS"/>
              </a:rPr>
              <a:t>in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dirty="0">
                <a:solidFill>
                  <a:srgbClr val="FFFFFF"/>
                </a:solidFill>
                <a:latin typeface="Trebuchet MS"/>
                <a:cs typeface="Trebuchet MS"/>
              </a:rPr>
              <a:t>Albania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6572" y="643411"/>
            <a:ext cx="19109055" cy="9302115"/>
            <a:chOff x="296572" y="643411"/>
            <a:chExt cx="19109055" cy="93021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6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6572" y="5692684"/>
              <a:ext cx="6388876" cy="42525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61381" y="4797940"/>
              <a:ext cx="6383849" cy="425254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99610" y="5303119"/>
              <a:ext cx="5805784" cy="4247522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7372710" y="359063"/>
            <a:ext cx="10924540" cy="16846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957580">
              <a:lnSpc>
                <a:spcPct val="100000"/>
              </a:lnSpc>
              <a:spcBef>
                <a:spcPts val="90"/>
              </a:spcBef>
            </a:pPr>
            <a:r>
              <a:rPr sz="5450" b="1" spc="-25" dirty="0">
                <a:solidFill>
                  <a:srgbClr val="FFFFFF"/>
                </a:solidFill>
                <a:latin typeface="Trebuchet MS"/>
                <a:cs typeface="Trebuchet MS"/>
              </a:rPr>
              <a:t>Albania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National </a:t>
            </a:r>
            <a:r>
              <a:rPr sz="5450" b="1" spc="-55" dirty="0">
                <a:solidFill>
                  <a:srgbClr val="FFFFFF"/>
                </a:solidFill>
                <a:latin typeface="Trebuchet MS"/>
                <a:cs typeface="Trebuchet MS"/>
              </a:rPr>
              <a:t>Roundtable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60" dirty="0">
                <a:solidFill>
                  <a:srgbClr val="FFFFFF"/>
                </a:solidFill>
                <a:latin typeface="Trebuchet MS"/>
                <a:cs typeface="Trebuchet MS"/>
              </a:rPr>
              <a:t>(JEF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75" dirty="0">
                <a:solidFill>
                  <a:srgbClr val="FFFFFF"/>
                </a:solidFill>
                <a:latin typeface="Trebuchet MS"/>
                <a:cs typeface="Trebuchet MS"/>
              </a:rPr>
              <a:t>Europe</a:t>
            </a:r>
            <a:r>
              <a:rPr sz="5450" b="1" spc="-2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60">
                <a:solidFill>
                  <a:srgbClr val="FFFFFF"/>
                </a:solidFill>
                <a:latin typeface="Trebuchet MS"/>
                <a:cs typeface="Trebuchet MS"/>
              </a:rPr>
              <a:t>2021</a:t>
            </a:r>
            <a:r>
              <a:rPr sz="5450" b="1" spc="-2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450" b="1" spc="-55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450" b="1" spc="-55" smtClean="0">
                <a:solidFill>
                  <a:srgbClr val="FFFFFF"/>
                </a:solidFill>
                <a:latin typeface="Trebuchet MS"/>
                <a:cs typeface="Trebuchet MS"/>
              </a:rPr>
              <a:t>ork</a:t>
            </a:r>
            <a:r>
              <a:rPr sz="5450" b="1" spc="-25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5" dirty="0">
                <a:solidFill>
                  <a:srgbClr val="FFFFFF"/>
                </a:solidFill>
                <a:latin typeface="Trebuchet MS"/>
                <a:cs typeface="Trebuchet MS"/>
              </a:rPr>
              <a:t>Plan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5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IG)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8038" y="2769301"/>
            <a:ext cx="15177135" cy="9309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700" spc="-865" dirty="0">
                <a:latin typeface="Trebuchet MS"/>
                <a:cs typeface="Trebuchet MS"/>
              </a:rPr>
              <a:t>1</a:t>
            </a:r>
            <a:r>
              <a:rPr sz="4700" spc="-869" dirty="0">
                <a:latin typeface="Trebuchet MS"/>
                <a:cs typeface="Trebuchet MS"/>
              </a:rPr>
              <a:t>1</a:t>
            </a:r>
            <a:r>
              <a:rPr sz="4700" spc="-204" dirty="0">
                <a:latin typeface="Trebuchet MS"/>
                <a:cs typeface="Trebuchet MS"/>
              </a:rPr>
              <a:t> </a:t>
            </a:r>
            <a:r>
              <a:rPr sz="4700" spc="170" dirty="0">
                <a:latin typeface="Trebuchet MS"/>
                <a:cs typeface="Trebuchet MS"/>
              </a:rPr>
              <a:t>Dec</a:t>
            </a:r>
            <a:r>
              <a:rPr sz="4700" spc="-220" dirty="0">
                <a:latin typeface="Trebuchet MS"/>
                <a:cs typeface="Trebuchet MS"/>
              </a:rPr>
              <a:t> </a:t>
            </a:r>
            <a:r>
              <a:rPr sz="4700" spc="40" dirty="0">
                <a:latin typeface="Trebuchet MS"/>
                <a:cs typeface="Trebuchet MS"/>
              </a:rPr>
              <a:t>2021</a:t>
            </a:r>
            <a:r>
              <a:rPr sz="4700" spc="-220" dirty="0">
                <a:latin typeface="Trebuchet MS"/>
                <a:cs typeface="Trebuchet MS"/>
              </a:rPr>
              <a:t> </a:t>
            </a:r>
            <a:r>
              <a:rPr sz="4700" spc="-1475" dirty="0">
                <a:latin typeface="Trebuchet MS"/>
                <a:cs typeface="Trebuchet MS"/>
              </a:rPr>
              <a:t>|</a:t>
            </a:r>
            <a:r>
              <a:rPr sz="4700" spc="-215" dirty="0">
                <a:latin typeface="Trebuchet MS"/>
                <a:cs typeface="Trebuchet MS"/>
              </a:rPr>
              <a:t> </a:t>
            </a:r>
            <a:r>
              <a:rPr sz="5900" b="1" spc="-60" dirty="0">
                <a:solidFill>
                  <a:srgbClr val="FFFFFF"/>
                </a:solidFill>
                <a:latin typeface="Trebuchet MS"/>
                <a:cs typeface="Trebuchet MS"/>
              </a:rPr>
              <a:t>Policy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405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5900" b="1" spc="-40" dirty="0">
                <a:solidFill>
                  <a:srgbClr val="FFFFFF"/>
                </a:solidFill>
                <a:latin typeface="Trebuchet MS"/>
                <a:cs typeface="Trebuchet MS"/>
              </a:rPr>
              <a:t>ecomme</a:t>
            </a:r>
            <a:r>
              <a:rPr sz="5900" b="1" spc="-2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5900" b="1" spc="-105" dirty="0">
                <a:solidFill>
                  <a:srgbClr val="FFFFFF"/>
                </a:solidFill>
                <a:latin typeface="Trebuchet MS"/>
                <a:cs typeface="Trebuchet MS"/>
              </a:rPr>
              <a:t>dations: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65" dirty="0">
                <a:solidFill>
                  <a:srgbClr val="FFFFFF"/>
                </a:solidFill>
                <a:latin typeface="Trebuchet MS"/>
                <a:cs typeface="Trebuchet MS"/>
              </a:rPr>
              <a:t>Brussels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0685" y="643411"/>
            <a:ext cx="12091670" cy="10666730"/>
            <a:chOff x="600685" y="643411"/>
            <a:chExt cx="12091670" cy="106667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66256" y="4048966"/>
              <a:ext cx="6326043" cy="726099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7372710" y="359063"/>
            <a:ext cx="10924540" cy="16846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957580">
              <a:lnSpc>
                <a:spcPct val="100000"/>
              </a:lnSpc>
              <a:spcBef>
                <a:spcPts val="90"/>
              </a:spcBef>
            </a:pPr>
            <a:r>
              <a:rPr sz="5450" b="1" spc="-25" dirty="0">
                <a:solidFill>
                  <a:srgbClr val="FFFFFF"/>
                </a:solidFill>
                <a:latin typeface="Trebuchet MS"/>
                <a:cs typeface="Trebuchet MS"/>
              </a:rPr>
              <a:t>Albania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National </a:t>
            </a:r>
            <a:r>
              <a:rPr sz="5450" b="1" spc="-55" dirty="0">
                <a:solidFill>
                  <a:srgbClr val="FFFFFF"/>
                </a:solidFill>
                <a:latin typeface="Trebuchet MS"/>
                <a:cs typeface="Trebuchet MS"/>
              </a:rPr>
              <a:t>Roundtable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60" dirty="0">
                <a:solidFill>
                  <a:srgbClr val="FFFFFF"/>
                </a:solidFill>
                <a:latin typeface="Trebuchet MS"/>
                <a:cs typeface="Trebuchet MS"/>
              </a:rPr>
              <a:t>(JEF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75" dirty="0">
                <a:solidFill>
                  <a:srgbClr val="FFFFFF"/>
                </a:solidFill>
                <a:latin typeface="Trebuchet MS"/>
                <a:cs typeface="Trebuchet MS"/>
              </a:rPr>
              <a:t>Europe</a:t>
            </a:r>
            <a:r>
              <a:rPr sz="5450" b="1" spc="-2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60">
                <a:solidFill>
                  <a:srgbClr val="FFFFFF"/>
                </a:solidFill>
                <a:latin typeface="Trebuchet MS"/>
                <a:cs typeface="Trebuchet MS"/>
              </a:rPr>
              <a:t>2021</a:t>
            </a:r>
            <a:r>
              <a:rPr sz="5450" b="1" spc="-2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450" b="1" spc="-55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450" b="1" spc="-55" smtClean="0">
                <a:solidFill>
                  <a:srgbClr val="FFFFFF"/>
                </a:solidFill>
                <a:latin typeface="Trebuchet MS"/>
                <a:cs typeface="Trebuchet MS"/>
              </a:rPr>
              <a:t>ork</a:t>
            </a:r>
            <a:r>
              <a:rPr sz="5450" b="1" spc="-25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5" dirty="0">
                <a:solidFill>
                  <a:srgbClr val="FFFFFF"/>
                </a:solidFill>
                <a:latin typeface="Trebuchet MS"/>
                <a:cs typeface="Trebuchet MS"/>
              </a:rPr>
              <a:t>Plan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5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545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50" dirty="0">
                <a:solidFill>
                  <a:srgbClr val="FFFFFF"/>
                </a:solidFill>
                <a:latin typeface="Trebuchet MS"/>
                <a:cs typeface="Trebuchet MS"/>
              </a:rPr>
              <a:t>IG)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3636" y="2541845"/>
            <a:ext cx="17407890" cy="1848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ts val="7220"/>
              </a:lnSpc>
              <a:spcBef>
                <a:spcPts val="110"/>
              </a:spcBef>
            </a:pPr>
            <a:r>
              <a:rPr sz="4700" spc="-30" dirty="0">
                <a:latin typeface="Trebuchet MS"/>
                <a:cs typeface="Trebuchet MS"/>
              </a:rPr>
              <a:t>February</a:t>
            </a:r>
            <a:r>
              <a:rPr sz="4700" spc="-215" dirty="0">
                <a:latin typeface="Trebuchet MS"/>
                <a:cs typeface="Trebuchet MS"/>
              </a:rPr>
              <a:t> </a:t>
            </a:r>
            <a:r>
              <a:rPr sz="4700" spc="330" dirty="0">
                <a:latin typeface="Trebuchet MS"/>
                <a:cs typeface="Trebuchet MS"/>
              </a:rPr>
              <a:t>2022</a:t>
            </a:r>
            <a:r>
              <a:rPr sz="4700" spc="-270" dirty="0">
                <a:latin typeface="Trebuchet MS"/>
                <a:cs typeface="Trebuchet MS"/>
              </a:rPr>
              <a:t> </a:t>
            </a:r>
            <a:r>
              <a:rPr sz="4700" spc="-210" dirty="0">
                <a:latin typeface="Trebuchet MS"/>
                <a:cs typeface="Trebuchet MS"/>
              </a:rPr>
              <a:t>|</a:t>
            </a:r>
            <a:r>
              <a:rPr sz="5900" b="1" spc="-210" dirty="0">
                <a:solidFill>
                  <a:srgbClr val="FFFFFF"/>
                </a:solidFill>
                <a:latin typeface="Trebuchet MS"/>
                <a:cs typeface="Trebuchet MS"/>
              </a:rPr>
              <a:t>Participation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55" dirty="0">
                <a:solidFill>
                  <a:srgbClr val="FFFFFF"/>
                </a:solidFill>
                <a:latin typeface="Trebuchet MS"/>
                <a:cs typeface="Trebuchet MS"/>
              </a:rPr>
              <a:t>in</a:t>
            </a:r>
            <a:r>
              <a:rPr sz="5900" b="1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75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20" dirty="0">
                <a:solidFill>
                  <a:srgbClr val="FFFFFF"/>
                </a:solidFill>
                <a:latin typeface="Trebuchet MS"/>
                <a:cs typeface="Trebuchet MS"/>
              </a:rPr>
              <a:t>Street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50" dirty="0">
                <a:solidFill>
                  <a:srgbClr val="FFFFFF"/>
                </a:solidFill>
                <a:latin typeface="Trebuchet MS"/>
                <a:cs typeface="Trebuchet MS"/>
              </a:rPr>
              <a:t>Action</a:t>
            </a:r>
            <a:r>
              <a:rPr sz="59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275" dirty="0">
                <a:solidFill>
                  <a:srgbClr val="FFFFFF"/>
                </a:solidFill>
                <a:latin typeface="Trebuchet MS"/>
                <a:cs typeface="Trebuchet MS"/>
              </a:rPr>
              <a:t>“Free </a:t>
            </a:r>
            <a:r>
              <a:rPr sz="5900" b="1" spc="-17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145" dirty="0">
                <a:solidFill>
                  <a:srgbClr val="FFFFFF"/>
                </a:solidFill>
                <a:latin typeface="Trebuchet MS"/>
                <a:cs typeface="Trebuchet MS"/>
              </a:rPr>
              <a:t>Ukraine”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8126" y="643411"/>
            <a:ext cx="19641820" cy="10179050"/>
            <a:chOff x="118126" y="643411"/>
            <a:chExt cx="19641820" cy="101790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75847" y="4177149"/>
              <a:ext cx="4983926" cy="664523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60696" y="4114315"/>
              <a:ext cx="8293977" cy="622048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126" y="4531527"/>
              <a:ext cx="8293977" cy="6220483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559818" y="806602"/>
            <a:ext cx="4494530" cy="9309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spc="-120" dirty="0">
                <a:latin typeface="Trebuchet MS"/>
                <a:cs typeface="Trebuchet MS"/>
              </a:rPr>
              <a:t>Street</a:t>
            </a:r>
            <a:r>
              <a:rPr sz="5900" spc="-260" dirty="0">
                <a:latin typeface="Trebuchet MS"/>
                <a:cs typeface="Trebuchet MS"/>
              </a:rPr>
              <a:t> </a:t>
            </a:r>
            <a:r>
              <a:rPr sz="5900" spc="-50" dirty="0">
                <a:latin typeface="Trebuchet MS"/>
                <a:cs typeface="Trebuchet MS"/>
              </a:rPr>
              <a:t>Action</a:t>
            </a:r>
            <a:endParaRPr sz="59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2470" y="2716772"/>
            <a:ext cx="1041336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700" spc="55" dirty="0">
                <a:latin typeface="Trebuchet MS"/>
                <a:cs typeface="Trebuchet MS"/>
              </a:rPr>
              <a:t>Marc</a:t>
            </a:r>
            <a:r>
              <a:rPr sz="4700" spc="30" dirty="0">
                <a:latin typeface="Trebuchet MS"/>
                <a:cs typeface="Trebuchet MS"/>
              </a:rPr>
              <a:t>h</a:t>
            </a:r>
            <a:r>
              <a:rPr sz="4700" spc="-235" dirty="0">
                <a:latin typeface="Trebuchet MS"/>
                <a:cs typeface="Trebuchet MS"/>
              </a:rPr>
              <a:t> </a:t>
            </a:r>
            <a:r>
              <a:rPr sz="4700" spc="330" dirty="0">
                <a:latin typeface="Trebuchet MS"/>
                <a:cs typeface="Trebuchet MS"/>
              </a:rPr>
              <a:t>2022</a:t>
            </a:r>
            <a:r>
              <a:rPr sz="4700" spc="-240" dirty="0">
                <a:latin typeface="Trebuchet MS"/>
                <a:cs typeface="Trebuchet MS"/>
              </a:rPr>
              <a:t> </a:t>
            </a:r>
            <a:r>
              <a:rPr sz="4700" spc="-1475" dirty="0">
                <a:latin typeface="Trebuchet MS"/>
                <a:cs typeface="Trebuchet MS"/>
              </a:rPr>
              <a:t>|</a:t>
            </a:r>
            <a:r>
              <a:rPr sz="4700" spc="100" dirty="0">
                <a:latin typeface="Trebuchet MS"/>
                <a:cs typeface="Trebuchet MS"/>
              </a:rPr>
              <a:t> </a:t>
            </a:r>
            <a:r>
              <a:rPr sz="5900" b="1" spc="300" dirty="0">
                <a:solidFill>
                  <a:srgbClr val="FFFFFF"/>
                </a:solidFill>
                <a:latin typeface="Trebuchet MS"/>
                <a:cs typeface="Trebuchet MS"/>
              </a:rPr>
              <a:t>Gag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8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75" dirty="0">
                <a:solidFill>
                  <a:srgbClr val="FFFFFF"/>
                </a:solidFill>
                <a:latin typeface="Trebuchet MS"/>
                <a:cs typeface="Trebuchet MS"/>
              </a:rPr>
              <a:t>statue</a:t>
            </a:r>
            <a:r>
              <a:rPr sz="59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14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5900" b="1" spc="125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5900" b="1" spc="-145" dirty="0">
                <a:solidFill>
                  <a:srgbClr val="FFFFFF"/>
                </a:solidFill>
                <a:latin typeface="Trebuchet MS"/>
                <a:cs typeface="Trebuchet MS"/>
              </a:rPr>
              <a:t>tion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0685" y="643411"/>
            <a:ext cx="12521565" cy="10480675"/>
            <a:chOff x="600685" y="643411"/>
            <a:chExt cx="12521565" cy="104806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38991" y="3981109"/>
              <a:ext cx="7183087" cy="714287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6899681" y="649037"/>
            <a:ext cx="11869420" cy="16846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97145" marR="5080" indent="-5085080">
              <a:lnSpc>
                <a:spcPct val="100000"/>
              </a:lnSpc>
              <a:spcBef>
                <a:spcPts val="90"/>
              </a:spcBef>
            </a:pPr>
            <a:r>
              <a:rPr sz="5450" b="1" spc="-40" dirty="0">
                <a:solidFill>
                  <a:srgbClr val="FFFFFF"/>
                </a:solidFill>
                <a:latin typeface="Trebuchet MS"/>
                <a:cs typeface="Trebuchet MS"/>
              </a:rPr>
              <a:t>Democracy</a:t>
            </a:r>
            <a:r>
              <a:rPr sz="5450" b="1" spc="-2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125" dirty="0">
                <a:solidFill>
                  <a:srgbClr val="FFFFFF"/>
                </a:solidFill>
                <a:latin typeface="Trebuchet MS"/>
                <a:cs typeface="Trebuchet MS"/>
              </a:rPr>
              <a:t>under</a:t>
            </a:r>
            <a:r>
              <a:rPr sz="545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45" dirty="0">
                <a:solidFill>
                  <a:srgbClr val="FFFFFF"/>
                </a:solidFill>
                <a:latin typeface="Trebuchet MS"/>
                <a:cs typeface="Trebuchet MS"/>
              </a:rPr>
              <a:t>Pressure</a:t>
            </a:r>
            <a:r>
              <a:rPr sz="545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65" dirty="0">
                <a:solidFill>
                  <a:srgbClr val="FFFFFF"/>
                </a:solidFill>
                <a:latin typeface="Trebuchet MS"/>
                <a:cs typeface="Trebuchet MS"/>
              </a:rPr>
              <a:t>Campaign </a:t>
            </a:r>
            <a:r>
              <a:rPr sz="5450" b="1" spc="-16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100" dirty="0">
                <a:solidFill>
                  <a:srgbClr val="FFFFFF"/>
                </a:solidFill>
                <a:latin typeface="Trebuchet MS"/>
                <a:cs typeface="Trebuchet MS"/>
              </a:rPr>
              <a:t>2022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2371" y="2805786"/>
            <a:ext cx="13690600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spc="-90" dirty="0">
                <a:latin typeface="Trebuchet MS"/>
                <a:cs typeface="Trebuchet MS"/>
              </a:rPr>
              <a:t>July</a:t>
            </a:r>
            <a:r>
              <a:rPr sz="5900" spc="-240" dirty="0">
                <a:latin typeface="Trebuchet MS"/>
                <a:cs typeface="Trebuchet MS"/>
              </a:rPr>
              <a:t> </a:t>
            </a:r>
            <a:r>
              <a:rPr sz="5900" spc="430" dirty="0">
                <a:latin typeface="Trebuchet MS"/>
                <a:cs typeface="Trebuchet MS"/>
              </a:rPr>
              <a:t>2022</a:t>
            </a:r>
            <a:r>
              <a:rPr sz="5900" spc="-225" dirty="0">
                <a:latin typeface="Trebuchet MS"/>
                <a:cs typeface="Trebuchet MS"/>
              </a:rPr>
              <a:t> </a:t>
            </a:r>
            <a:r>
              <a:rPr sz="5900" spc="-1845" dirty="0">
                <a:latin typeface="Trebuchet MS"/>
                <a:cs typeface="Trebuchet MS"/>
              </a:rPr>
              <a:t>|</a:t>
            </a:r>
            <a:r>
              <a:rPr sz="5900" spc="-560" dirty="0">
                <a:latin typeface="Trebuchet MS"/>
                <a:cs typeface="Trebuchet MS"/>
              </a:rPr>
              <a:t> </a:t>
            </a:r>
            <a:r>
              <a:rPr sz="5900" b="1" spc="45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sz="5900" b="1" spc="-2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900" b="1" spc="-180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900" b="1" spc="-180" smtClean="0">
                <a:solidFill>
                  <a:srgbClr val="FFFFFF"/>
                </a:solidFill>
                <a:latin typeface="Trebuchet MS"/>
                <a:cs typeface="Trebuchet MS"/>
              </a:rPr>
              <a:t>ith</a:t>
            </a:r>
            <a:r>
              <a:rPr sz="5900" b="1" spc="-254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-70" dirty="0">
                <a:solidFill>
                  <a:srgbClr val="FFFFFF"/>
                </a:solidFill>
                <a:latin typeface="Trebuchet MS"/>
                <a:cs typeface="Trebuchet MS"/>
              </a:rPr>
              <a:t>JEF</a:t>
            </a:r>
            <a:r>
              <a:rPr sz="59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900" b="1" spc="35" dirty="0">
                <a:solidFill>
                  <a:srgbClr val="FFFFFF"/>
                </a:solidFill>
                <a:latin typeface="Trebuchet MS"/>
                <a:cs typeface="Trebuchet MS"/>
              </a:rPr>
              <a:t>Strasbourg</a:t>
            </a:r>
            <a:endParaRPr sz="59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0685" y="643411"/>
            <a:ext cx="16462375" cy="10121265"/>
            <a:chOff x="600685" y="643411"/>
            <a:chExt cx="16462375" cy="101212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685" y="643411"/>
              <a:ext cx="1631148" cy="1528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607" y="678598"/>
              <a:ext cx="2513326" cy="11309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86894" y="4212335"/>
              <a:ext cx="7276080" cy="655224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89107" y="4335488"/>
              <a:ext cx="7198167" cy="642908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8740169" y="1188209"/>
            <a:ext cx="8188959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450" b="1" spc="20">
                <a:solidFill>
                  <a:srgbClr val="FFFFFF"/>
                </a:solidFill>
                <a:latin typeface="Trebuchet MS"/>
                <a:cs typeface="Trebuchet MS"/>
              </a:rPr>
              <a:t>Meeting</a:t>
            </a:r>
            <a:r>
              <a:rPr sz="5450" b="1" spc="-2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5450" b="1" spc="-114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5450" b="1" spc="-215" smtClean="0">
                <a:solidFill>
                  <a:srgbClr val="FFFFFF"/>
                </a:solidFill>
                <a:latin typeface="Trebuchet MS"/>
                <a:cs typeface="Trebuchet MS"/>
              </a:rPr>
              <a:t>ith</a:t>
            </a:r>
            <a:r>
              <a:rPr sz="5450" b="1" spc="-24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85" dirty="0">
                <a:solidFill>
                  <a:srgbClr val="FFFFFF"/>
                </a:solidFill>
                <a:latin typeface="Trebuchet MS"/>
                <a:cs typeface="Trebuchet MS"/>
              </a:rPr>
              <a:t>JEF</a:t>
            </a:r>
            <a:r>
              <a:rPr sz="5450" b="1" spc="-2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50" b="1" spc="-40" dirty="0">
                <a:solidFill>
                  <a:srgbClr val="FFFFFF"/>
                </a:solidFill>
                <a:latin typeface="Trebuchet MS"/>
                <a:cs typeface="Trebuchet MS"/>
              </a:rPr>
              <a:t>sections</a:t>
            </a:r>
            <a:endParaRPr sz="54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40830" y="1916487"/>
            <a:ext cx="14116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" dirty="0">
                <a:solidFill>
                  <a:srgbClr val="404040"/>
                </a:solidFill>
                <a:latin typeface="Arial MT"/>
                <a:cs typeface="Arial MT"/>
              </a:rPr>
              <a:t>IN</a:t>
            </a:r>
            <a:r>
              <a:rPr sz="1950" spc="-5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1950" spc="15" dirty="0">
                <a:solidFill>
                  <a:srgbClr val="404040"/>
                </a:solidFill>
                <a:latin typeface="Arial MT"/>
                <a:cs typeface="Arial MT"/>
              </a:rPr>
              <a:t>ALBANIA</a:t>
            </a:r>
            <a:endParaRPr sz="19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502</Words>
  <Application>Microsoft Office PowerPoint</Application>
  <PresentationFormat>Custom</PresentationFormat>
  <Paragraphs>93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Introduction  JEF in Albania</vt:lpstr>
      <vt:lpstr>Slide 2</vt:lpstr>
      <vt:lpstr>Main Activities</vt:lpstr>
      <vt:lpstr>Series of discussion:  “Meet an MEP”</vt:lpstr>
      <vt:lpstr>Slide 5</vt:lpstr>
      <vt:lpstr>Slide 6</vt:lpstr>
      <vt:lpstr>Street Action</vt:lpstr>
      <vt:lpstr>Slide 8</vt:lpstr>
      <vt:lpstr>Slide 9</vt:lpstr>
      <vt:lpstr>Slide 10</vt:lpstr>
      <vt:lpstr>Slide 11</vt:lpstr>
      <vt:lpstr>Meet up with JEF-ers</vt:lpstr>
      <vt:lpstr>Democracy under Pressure campaign March 2023</vt:lpstr>
      <vt:lpstr>EurHope Campaign: Panel discussion in Strasbourg </vt:lpstr>
      <vt:lpstr>EUROPE – What if…?</vt:lpstr>
      <vt:lpstr>EUROPE – What if…?</vt:lpstr>
      <vt:lpstr>EUROPE – What if…?</vt:lpstr>
      <vt:lpstr>What next?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JEF in Albania</dc:title>
  <dc:creator>Brunilda Brati</dc:creator>
  <cp:lastModifiedBy>user</cp:lastModifiedBy>
  <cp:revision>14</cp:revision>
  <dcterms:created xsi:type="dcterms:W3CDTF">2023-03-21T19:16:36Z</dcterms:created>
  <dcterms:modified xsi:type="dcterms:W3CDTF">2023-10-23T13:38:07Z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2023-03-06T00:00:00Z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2023-03-21T00:00:00Z</vt:filetime>
  </property>
</Properties>
</file>